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9" r:id="rId3"/>
    <p:sldId id="341" r:id="rId4"/>
    <p:sldId id="310" r:id="rId5"/>
    <p:sldId id="321" r:id="rId6"/>
    <p:sldId id="326" r:id="rId7"/>
    <p:sldId id="323" r:id="rId8"/>
    <p:sldId id="328" r:id="rId9"/>
    <p:sldId id="333" r:id="rId10"/>
    <p:sldId id="344" r:id="rId11"/>
    <p:sldId id="346" r:id="rId12"/>
    <p:sldId id="343" r:id="rId13"/>
    <p:sldId id="334" r:id="rId14"/>
    <p:sldId id="348" r:id="rId15"/>
    <p:sldId id="349" r:id="rId16"/>
    <p:sldId id="336" r:id="rId17"/>
    <p:sldId id="351" r:id="rId18"/>
    <p:sldId id="352" r:id="rId19"/>
    <p:sldId id="353" r:id="rId20"/>
    <p:sldId id="354" r:id="rId21"/>
    <p:sldId id="337" r:id="rId22"/>
    <p:sldId id="355" r:id="rId23"/>
    <p:sldId id="329" r:id="rId24"/>
    <p:sldId id="339" r:id="rId25"/>
    <p:sldId id="35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0B7E-DBBF-45F7-851A-402AAA4DAF6A}" type="datetimeFigureOut">
              <a:rPr lang="es-CO" smtClean="0"/>
              <a:t>08/12/2015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02B5-4391-4366-9887-F1D5CBD42E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44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7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73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3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74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4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67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87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0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97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2926-025C-4492-A007-36A806BCA0F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C946-410E-4677-B1D6-226A086D2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3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9088" y="769088"/>
            <a:ext cx="7791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i="1" dirty="0" smtClean="0">
                <a:solidFill>
                  <a:schemeClr val="bg1"/>
                </a:solidFill>
              </a:rPr>
              <a:t>Efectos de un programa de precios en tiempo real sobre la respuesta de la demanda en mercados eléctricos: aplicación al caso colombiano</a:t>
            </a:r>
            <a:endParaRPr lang="es-CO" sz="3600" i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84188" y="5000848"/>
            <a:ext cx="2993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dirty="0" smtClean="0">
                <a:solidFill>
                  <a:schemeClr val="bg1"/>
                </a:solidFill>
              </a:rPr>
              <a:t>Oscar Alejandro Páramo Rojas</a:t>
            </a:r>
          </a:p>
          <a:p>
            <a:pPr algn="r"/>
            <a:r>
              <a:rPr lang="es-CO" dirty="0" smtClean="0">
                <a:solidFill>
                  <a:schemeClr val="bg1"/>
                </a:solidFill>
              </a:rPr>
              <a:t>Gustavo Adolfo López Álvarez</a:t>
            </a:r>
          </a:p>
          <a:p>
            <a:pPr algn="r"/>
            <a:r>
              <a:rPr lang="es-CO" dirty="0" smtClean="0">
                <a:solidFill>
                  <a:schemeClr val="bg1"/>
                </a:solidFill>
              </a:rPr>
              <a:t>Juan Carlos Rivera Agudelo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1810" y="3953814"/>
            <a:ext cx="736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Modelos para estimación y pronóstico de precios en mercados </a:t>
            </a:r>
            <a:r>
              <a:rPr lang="es-CO" dirty="0" smtClean="0">
                <a:solidFill>
                  <a:schemeClr val="bg1"/>
                </a:solidFill>
              </a:rPr>
              <a:t>spot de </a:t>
            </a:r>
            <a:r>
              <a:rPr lang="es-CO" dirty="0">
                <a:solidFill>
                  <a:schemeClr val="bg1"/>
                </a:solidFill>
              </a:rPr>
              <a:t>generación eléctrica</a:t>
            </a:r>
          </a:p>
        </p:txBody>
      </p:sp>
    </p:spTree>
    <p:extLst>
      <p:ext uri="{BB962C8B-B14F-4D97-AF65-F5344CB8AC3E}">
        <p14:creationId xmlns:p14="http://schemas.microsoft.com/office/powerpoint/2010/main" val="35316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57200" y="1348415"/>
                <a:ext cx="8229600" cy="429325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Segunda etapa (optimización):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 smtClean="0">
                    <a:cs typeface="Times New Roman" panose="02020603050405020304" pitchFamily="18" charset="0"/>
                  </a:rPr>
                  <a:t>Función objetivo usuarios regulados: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𝑀𝑖𝑛</m:t>
                    </m:r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∗(</m:t>
                        </m:r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s-CO" sz="1800" dirty="0" smtClean="0">
                    <a:cs typeface="Times New Roman" panose="02020603050405020304" pitchFamily="18" charset="0"/>
                  </a:rPr>
                  <a:t>					(6)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s-CO" sz="1800" dirty="0"/>
                  <a:t> </a:t>
                </a:r>
                <a:r>
                  <a:rPr lang="es-CO" sz="1800" dirty="0" smtClean="0"/>
                  <a:t>es la </a:t>
                </a:r>
                <a:r>
                  <a:rPr lang="es-CO" sz="1800" dirty="0"/>
                  <a:t>cantidad que se </a:t>
                </a:r>
                <a:r>
                  <a:rPr lang="es-CO" sz="1800" dirty="0" smtClean="0"/>
                  <a:t>recompone </a:t>
                </a:r>
                <a:r>
                  <a:rPr lang="es-CO" sz="1800" dirty="0" err="1" smtClean="0"/>
                  <a:t>intra</a:t>
                </a:r>
                <a:r>
                  <a:rPr lang="es-CO" sz="1800" dirty="0" smtClean="0"/>
                  <a:t> día,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s-CO" sz="1800" dirty="0"/>
                  <a:t> </a:t>
                </a:r>
                <a:r>
                  <a:rPr lang="es-CO" sz="1800" dirty="0" smtClean="0"/>
                  <a:t>es la cantidad que se recompone </a:t>
                </a:r>
                <a:r>
                  <a:rPr lang="es-CO" sz="1800" dirty="0" err="1" smtClean="0"/>
                  <a:t>intra</a:t>
                </a:r>
                <a:r>
                  <a:rPr lang="es-CO" sz="1800" dirty="0" smtClean="0"/>
                  <a:t> periodo. </a:t>
                </a:r>
                <a:r>
                  <a:rPr lang="es-CO" sz="1800" dirty="0"/>
                  <a:t>Entonces </a:t>
                </a: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s-CO" sz="1800" dirty="0" smtClean="0"/>
                  <a:t>, </a:t>
                </a:r>
                <a:r>
                  <a:rPr lang="es-CO" sz="1800" dirty="0"/>
                  <a:t>es la demanda con </a:t>
                </a:r>
                <a:r>
                  <a:rPr lang="es-CO" sz="1800" dirty="0" smtClean="0"/>
                  <a:t>recomposición.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s-CO" sz="18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800" dirty="0" smtClean="0">
                    <a:cs typeface="Times New Roman" panose="02020603050405020304" pitchFamily="18" charset="0"/>
                  </a:rPr>
                  <a:t>Restricciones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s-CO" sz="1800" dirty="0" smtClean="0">
                    <a:cs typeface="Times New Roman" panose="02020603050405020304" pitchFamily="18" charset="0"/>
                  </a:rPr>
                  <a:t>						(7)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s-CO" sz="1800" dirty="0" smtClean="0">
                    <a:cs typeface="Times New Roman" panose="02020603050405020304" pitchFamily="18" charset="0"/>
                  </a:rPr>
                  <a:t>						(8)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s-CO" sz="1800" dirty="0" smtClean="0">
                    <a:cs typeface="Times New Roman" panose="02020603050405020304" pitchFamily="18" charset="0"/>
                  </a:rPr>
                  <a:t>							(9)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s-CO" sz="1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CO" sz="180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sub>
                      <m:sup/>
                      <m:e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nary>
                    <m:r>
                      <a:rPr lang="es-CO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CO" sz="1800" dirty="0" smtClean="0">
                    <a:cs typeface="Times New Roman" panose="02020603050405020304" pitchFamily="18" charset="0"/>
                  </a:rPr>
                  <a:t>							(10)</a:t>
                </a:r>
                <a:endParaRPr lang="es-CO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8415"/>
                <a:ext cx="8229600" cy="4293259"/>
              </a:xfrm>
              <a:prstGeom prst="rect">
                <a:avLst/>
              </a:prstGeom>
              <a:blipFill rotWithShape="0">
                <a:blip r:embed="rId2"/>
                <a:stretch>
                  <a:fillRect l="-1259" t="-1278" b="-1150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Modelo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57200" y="1348415"/>
                <a:ext cx="8229600" cy="429325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Tercera etapa (Cálculo de PB con recomposición):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𝑝𝑟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						</a:t>
                </a:r>
                <a:r>
                  <a:rPr lang="es-CO" sz="1800" dirty="0" smtClean="0">
                    <a:cs typeface="Times New Roman" panose="02020603050405020304" pitchFamily="18" charset="0"/>
                  </a:rPr>
                  <a:t>(13)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endParaRPr lang="es-CO" sz="1800" dirty="0" smtClean="0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Cuarta </a:t>
                </a:r>
                <a:r>
                  <a:rPr lang="es-CO" sz="1800" dirty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etapa </a:t>
                </a:r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(Cálculo de los ahorros):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𝐴h𝑜𝑟𝑟𝑜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𝑒𝑠𝑝𝑒𝑟𝑎𝑑𝑜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  <m:r>
                      <a:rPr lang="es-CO" sz="1800" i="1">
                        <a:latin typeface="Cambria Math" panose="02040503050406030204" pitchFamily="18" charset="0"/>
                      </a:rPr>
                      <m:t>− </m:t>
                    </m:r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		</a:t>
                </a:r>
                <a:r>
                  <a:rPr lang="es-CO" sz="1800" dirty="0" smtClean="0">
                    <a:cs typeface="Times New Roman" panose="02020603050405020304" pitchFamily="18" charset="0"/>
                  </a:rPr>
                  <a:t>(14)</a:t>
                </a:r>
                <a:endParaRPr lang="es-CO" sz="1800" dirty="0"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𝐴h𝑜𝑟𝑟𝑜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  <m:r>
                      <a:rPr lang="es-CO" sz="1800" i="1">
                        <a:latin typeface="Cambria Math" panose="02040503050406030204" pitchFamily="18" charset="0"/>
                      </a:rPr>
                      <m:t>− </m:t>
                    </m:r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		</a:t>
                </a:r>
                <a:r>
                  <a:rPr lang="es-CO" sz="1800" dirty="0" smtClean="0">
                    <a:cs typeface="Times New Roman" panose="02020603050405020304" pitchFamily="18" charset="0"/>
                  </a:rPr>
                  <a:t>(15)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𝐴h𝑜𝑟𝑟𝑜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𝑒𝑠𝑝𝑒𝑟𝑎𝑑𝑜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  <m:r>
                      <a:rPr lang="es-CO" sz="1800" i="1">
                        <a:latin typeface="Cambria Math" panose="02040503050406030204" pitchFamily="18" charset="0"/>
                      </a:rPr>
                      <m:t>− </m:t>
                    </m:r>
                    <m:nary>
                      <m:naryPr>
                        <m:chr m:val="∑"/>
                        <m:limLoc m:val="undOvr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O" sz="1800" dirty="0" smtClean="0">
                    <a:effectLst/>
                  </a:rPr>
                  <a:t>		(16)</a:t>
                </a:r>
                <a:endParaRPr lang="es-CO" sz="1800" dirty="0">
                  <a:effectLst/>
                </a:endParaRPr>
              </a:p>
              <a:p>
                <a:pPr marL="0" indent="0">
                  <a:spcBef>
                    <a:spcPct val="50000"/>
                  </a:spcBef>
                  <a:buNone/>
                </a:pPr>
                <a:endParaRPr lang="es-CO" sz="1800" dirty="0" smtClean="0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/>
                  <a:t>Cabe recordar que a los consumidores se les cobrará los precios anunciados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CO" sz="1800" dirty="0"/>
                  <a:t>, de tal manera que no tengan que formarse </a:t>
                </a:r>
                <a:r>
                  <a:rPr lang="es-CO" sz="1800" dirty="0">
                    <a:solidFill>
                      <a:srgbClr val="00B050"/>
                    </a:solidFill>
                  </a:rPr>
                  <a:t>expectativas</a:t>
                </a:r>
                <a:r>
                  <a:rPr lang="es-CO" sz="1800" dirty="0"/>
                  <a:t> y enfrentar </a:t>
                </a:r>
                <a:r>
                  <a:rPr lang="es-CO" sz="1800" dirty="0">
                    <a:solidFill>
                      <a:srgbClr val="00B050"/>
                    </a:solidFill>
                  </a:rPr>
                  <a:t>incertidumbre</a:t>
                </a:r>
                <a:r>
                  <a:rPr lang="es-CO" sz="1800" dirty="0"/>
                  <a:t>. </a:t>
                </a:r>
                <a:endParaRPr lang="es-CO" sz="1800" dirty="0" smtClean="0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8415"/>
                <a:ext cx="8229600" cy="4293259"/>
              </a:xfrm>
              <a:prstGeom prst="rect">
                <a:avLst/>
              </a:prstGeom>
              <a:blipFill rotWithShape="0">
                <a:blip r:embed="rId2"/>
                <a:stretch>
                  <a:fillRect l="-593" t="-127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Modelo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485736"/>
            <a:ext cx="8229600" cy="1069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endParaRPr lang="es-CO" sz="2400" dirty="0" smtClean="0"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Metodología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1219979"/>
            <a:ext cx="7227964" cy="36300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48797"/>
            <a:ext cx="8132836" cy="12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Datos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85152"/>
            <a:ext cx="8255358" cy="3135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ct val="50000"/>
              </a:spcBef>
              <a:buAutoNum type="alphaUcPeriod"/>
            </a:pPr>
            <a:r>
              <a:rPr lang="es-CO" sz="1800" dirty="0" smtClean="0">
                <a:solidFill>
                  <a:schemeClr val="accent5">
                    <a:lumMod val="75000"/>
                  </a:schemeClr>
                </a:solidFill>
              </a:rPr>
              <a:t>Información de oferta y demanda</a:t>
            </a: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s-CO" sz="1800" dirty="0"/>
              <a:t>S</a:t>
            </a:r>
            <a:r>
              <a:rPr lang="es-CO" sz="1800" dirty="0" smtClean="0"/>
              <a:t>e </a:t>
            </a:r>
            <a:r>
              <a:rPr lang="es-CO" sz="1800" dirty="0"/>
              <a:t>empleará información suministrada por la empresa </a:t>
            </a:r>
            <a:r>
              <a:rPr lang="es-CO" sz="1800" dirty="0">
                <a:solidFill>
                  <a:srgbClr val="FF0000"/>
                </a:solidFill>
              </a:rPr>
              <a:t>XM</a:t>
            </a:r>
            <a:r>
              <a:rPr lang="es-CO" sz="1800" dirty="0"/>
              <a:t> que es la encargada de la operación del mercado y </a:t>
            </a:r>
            <a:r>
              <a:rPr lang="es-CO" sz="1800" dirty="0" smtClean="0"/>
              <a:t>publica </a:t>
            </a:r>
            <a:r>
              <a:rPr lang="es-CO" sz="1800" dirty="0"/>
              <a:t>toda la información relacionada en su página </a:t>
            </a:r>
            <a:r>
              <a:rPr lang="es-CO" sz="1800" dirty="0" smtClean="0"/>
              <a:t>web.</a:t>
            </a: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/>
          </a:p>
          <a:p>
            <a:pPr>
              <a:spcBef>
                <a:spcPct val="50000"/>
              </a:spcBef>
            </a:pPr>
            <a:r>
              <a:rPr lang="es-CO" sz="1800" dirty="0" smtClean="0"/>
              <a:t>Demanda horaria SIN (regulada y no regulada).</a:t>
            </a:r>
          </a:p>
          <a:p>
            <a:pPr>
              <a:spcBef>
                <a:spcPct val="50000"/>
              </a:spcBef>
            </a:pPr>
            <a:r>
              <a:rPr lang="es-CO" sz="1800" dirty="0" smtClean="0"/>
              <a:t>Disponibilidad comercial y precios </a:t>
            </a:r>
            <a:r>
              <a:rPr lang="es-CO" sz="1800" dirty="0"/>
              <a:t>propuestos por </a:t>
            </a:r>
            <a:r>
              <a:rPr lang="es-CO" sz="1800" dirty="0" smtClean="0"/>
              <a:t>las plantas mayores.</a:t>
            </a:r>
          </a:p>
          <a:p>
            <a:pPr>
              <a:spcBef>
                <a:spcPct val="50000"/>
              </a:spcBef>
            </a:pPr>
            <a:r>
              <a:rPr lang="es-CO" sz="1800" dirty="0" smtClean="0"/>
              <a:t>Generación </a:t>
            </a:r>
            <a:r>
              <a:rPr lang="es-CO" sz="1800" dirty="0"/>
              <a:t>real de las plantas </a:t>
            </a:r>
            <a:r>
              <a:rPr lang="es-CO" sz="1800" dirty="0" smtClean="0"/>
              <a:t>menores.</a:t>
            </a: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Datos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321" y="1202375"/>
            <a:ext cx="8255358" cy="4830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lang="es-CO" sz="1800" dirty="0" smtClean="0">
                <a:solidFill>
                  <a:schemeClr val="accent5">
                    <a:lumMod val="75000"/>
                  </a:schemeClr>
                </a:solidFill>
              </a:rPr>
              <a:t>B. Coeficientes de flexibilidad (regulados):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219910"/>
                  </p:ext>
                </p:extLst>
              </p:nvPr>
            </p:nvGraphicFramePr>
            <p:xfrm>
              <a:off x="708338" y="1891968"/>
              <a:ext cx="7550504" cy="29613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4416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</a:tblGrid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Hora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Categoría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Valle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Pico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Pico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Período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O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 gridSpan="2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Tabla 1.</a:t>
                          </a:r>
                          <a:r>
                            <a:rPr lang="es-CO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Coeficientes de flexibilidad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219910"/>
                  </p:ext>
                </p:extLst>
              </p:nvPr>
            </p:nvGraphicFramePr>
            <p:xfrm>
              <a:off x="708338" y="1891968"/>
              <a:ext cx="7550504" cy="29613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4416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  <a:gridCol w="283587"/>
                  </a:tblGrid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Hora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Categoría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Valle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Pico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Pico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Período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6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0" t="-301639" r="-917213" b="-398361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0" t="-408333" r="-917213" b="-30500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baja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alta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0" t="-500000" r="-917213" b="-200000"/>
                          </a:stretch>
                        </a:blipFill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0" t="-600000" r="-917213" b="-100000"/>
                          </a:stretch>
                        </a:blipFill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9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regular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370174">
                    <a:tc gridSpan="2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Tabla 1.</a:t>
                          </a:r>
                          <a:r>
                            <a:rPr lang="es-CO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Coeficientes de flexibilidad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3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Datos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321" y="1202375"/>
            <a:ext cx="8255358" cy="4111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lang="es-CO" sz="1800" dirty="0" smtClean="0">
                <a:solidFill>
                  <a:schemeClr val="accent5">
                    <a:lumMod val="75000"/>
                  </a:schemeClr>
                </a:solidFill>
              </a:rPr>
              <a:t>C. Escenarios de simulación:</a:t>
            </a:r>
          </a:p>
          <a:p>
            <a:pPr>
              <a:spcBef>
                <a:spcPct val="50000"/>
              </a:spcBef>
            </a:pPr>
            <a:r>
              <a:rPr lang="es-CO" sz="1800" dirty="0"/>
              <a:t>En </a:t>
            </a:r>
            <a:r>
              <a:rPr lang="es-CO" sz="1800" dirty="0" smtClean="0"/>
              <a:t>los escenarios </a:t>
            </a:r>
            <a:r>
              <a:rPr lang="es-CO" sz="1800" dirty="0"/>
              <a:t>A, B y C se consideran </a:t>
            </a:r>
            <a:r>
              <a:rPr lang="es-CO" sz="1800" dirty="0">
                <a:solidFill>
                  <a:srgbClr val="00B050"/>
                </a:solidFill>
              </a:rPr>
              <a:t>iguales</a:t>
            </a:r>
            <a:r>
              <a:rPr lang="es-CO" sz="1800" dirty="0"/>
              <a:t> todos los niveles de flexibilidad, con valores de 0.1, 0.3 y 0.5 respectivamente. Esto sirve para observar el efecto de </a:t>
            </a:r>
            <a:r>
              <a:rPr lang="es-CO" sz="1800" dirty="0">
                <a:solidFill>
                  <a:srgbClr val="00B050"/>
                </a:solidFill>
              </a:rPr>
              <a:t>aumentos en la flexibilidad </a:t>
            </a:r>
            <a:r>
              <a:rPr lang="es-CO" sz="1800" dirty="0"/>
              <a:t>sobre los resultados del modelo</a:t>
            </a:r>
            <a:r>
              <a:rPr lang="es-CO" sz="1800" dirty="0" smtClean="0"/>
              <a:t>.</a:t>
            </a:r>
          </a:p>
          <a:p>
            <a:pPr>
              <a:spcBef>
                <a:spcPct val="50000"/>
              </a:spcBef>
            </a:pPr>
            <a:endParaRPr lang="es-CO" sz="1800" dirty="0"/>
          </a:p>
          <a:p>
            <a:pPr>
              <a:spcBef>
                <a:spcPct val="50000"/>
              </a:spcBef>
            </a:pPr>
            <a:r>
              <a:rPr lang="es-CO" sz="1800" dirty="0" smtClean="0"/>
              <a:t>Otros </a:t>
            </a:r>
            <a:r>
              <a:rPr lang="es-CO" sz="1800" dirty="0"/>
              <a:t>tres escenarios que ayudan a observar el impacto de considerar diferentes niveles de flexibilidad según la hora del </a:t>
            </a:r>
            <a:r>
              <a:rPr lang="es-CO" sz="1800" dirty="0" smtClean="0"/>
              <a:t>día:</a:t>
            </a:r>
          </a:p>
          <a:p>
            <a:pPr marL="0" indent="0">
              <a:spcBef>
                <a:spcPct val="50000"/>
              </a:spcBef>
              <a:buNone/>
            </a:pPr>
            <a:endParaRPr lang="es-CO" sz="1800" dirty="0"/>
          </a:p>
          <a:p>
            <a:pPr marL="0" indent="0">
              <a:spcBef>
                <a:spcPct val="50000"/>
              </a:spcBef>
              <a:buNone/>
            </a:pPr>
            <a:endParaRPr lang="es-CO" sz="1800" dirty="0" smtClean="0"/>
          </a:p>
          <a:p>
            <a:pPr marL="0" lvl="0" indent="0">
              <a:spcBef>
                <a:spcPct val="50000"/>
              </a:spcBef>
              <a:buNone/>
            </a:pPr>
            <a:endParaRPr lang="es-CO" sz="1800" dirty="0"/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/>
          </a:p>
          <a:p>
            <a:pPr marL="0" lvl="0" indent="0">
              <a:spcBef>
                <a:spcPct val="50000"/>
              </a:spcBef>
              <a:buNone/>
            </a:pPr>
            <a:endParaRPr lang="es-CO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24" y="3844834"/>
            <a:ext cx="8293604" cy="16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Simulaciones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4" y="1449240"/>
            <a:ext cx="8298723" cy="36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Simulaciones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8" y="1478941"/>
            <a:ext cx="8457283" cy="36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Simulaciones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1" y="995861"/>
            <a:ext cx="7044350" cy="479049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063087" y="3753809"/>
            <a:ext cx="547549" cy="4704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3397876" y="1910261"/>
            <a:ext cx="543059" cy="4723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4739426" y="1910261"/>
            <a:ext cx="592428" cy="4723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6165465" y="1912129"/>
            <a:ext cx="508912" cy="470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5466688" y="3753809"/>
            <a:ext cx="547549" cy="4704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6817019" y="3751663"/>
            <a:ext cx="547549" cy="4704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6165465" y="2972395"/>
            <a:ext cx="508912" cy="20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57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Simulaciones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54" y="1202375"/>
            <a:ext cx="6378143" cy="454208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102042" y="2787892"/>
            <a:ext cx="466183" cy="457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5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82680"/>
            <a:ext cx="8229600" cy="4065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Introducción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Revisión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Literatura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Descripción</a:t>
            </a:r>
            <a:r>
              <a:rPr lang="en-US" sz="2000" dirty="0" smtClean="0"/>
              <a:t> del Mercado </a:t>
            </a:r>
            <a:r>
              <a:rPr lang="en-US" sz="2000" dirty="0" err="1" smtClean="0"/>
              <a:t>Mayorista</a:t>
            </a:r>
            <a:r>
              <a:rPr lang="en-US" sz="2000" dirty="0" smtClean="0"/>
              <a:t> de </a:t>
            </a:r>
            <a:r>
              <a:rPr lang="en-US" sz="2000" dirty="0" err="1" smtClean="0"/>
              <a:t>Energía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Modelo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Datos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Simulaciones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Conclusiones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 smtClean="0"/>
              <a:t>Bibliografía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5">
                    <a:lumMod val="75000"/>
                  </a:schemeClr>
                </a:solidFill>
              </a:rPr>
              <a:t>Orden de la presentación</a:t>
            </a:r>
            <a:endParaRPr lang="es-CO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520242"/>
            <a:ext cx="9144000" cy="2337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89" y="287975"/>
            <a:ext cx="5653221" cy="651009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000777" y="1123042"/>
            <a:ext cx="656823" cy="2421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5857741" y="2936816"/>
            <a:ext cx="656823" cy="437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3000776" y="2269019"/>
            <a:ext cx="656823" cy="2421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3706968" y="1120896"/>
            <a:ext cx="656823" cy="2421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3706967" y="2266873"/>
            <a:ext cx="656823" cy="2421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5855593" y="4338468"/>
            <a:ext cx="656823" cy="2421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5855592" y="5484445"/>
            <a:ext cx="656823" cy="2421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5866325" y="4671172"/>
            <a:ext cx="656823" cy="2421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5866324" y="5817149"/>
            <a:ext cx="656823" cy="2421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2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02374"/>
            <a:ext cx="8229600" cy="4348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endParaRPr lang="es-CO" sz="1800" dirty="0"/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Conclusiones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6596" y="1202373"/>
            <a:ext cx="8100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La 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participación de los usuarios en programas de RD basados en PTR </a:t>
            </a: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generan: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Disminución 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en los </a:t>
            </a:r>
            <a:r>
              <a:rPr lang="es-CO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picos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 de demanda y </a:t>
            </a: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urvas 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más </a:t>
            </a:r>
            <a:r>
              <a:rPr lang="es-CO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suavizadas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 en esas </a:t>
            </a: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Ahorros 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en el </a:t>
            </a:r>
            <a:r>
              <a:rPr lang="es-CO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costo de generación 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de la energía más allá de lo </a:t>
            </a: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esperado</a:t>
            </a:r>
            <a:endParaRPr lang="es-CO" dirty="0" smtClean="0">
              <a:latin typeface="Times New Roman" panose="02020603050405020304" pitchFamily="18" charset="0"/>
            </a:endParaRPr>
          </a:p>
          <a:p>
            <a:endParaRPr lang="es-CO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CO" dirty="0" smtClean="0"/>
              <a:t>2. Los </a:t>
            </a:r>
            <a:r>
              <a:rPr lang="es-CO" dirty="0"/>
              <a:t>ahorros son, en términos porcentuales, mayores para los usuarios regulados que para los no </a:t>
            </a:r>
            <a:r>
              <a:rPr lang="es-CO" dirty="0" smtClean="0"/>
              <a:t>regulados.</a:t>
            </a:r>
          </a:p>
          <a:p>
            <a:endParaRPr lang="es-CO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Relación flexibilidad vs beneficios:</a:t>
            </a:r>
          </a:p>
        </p:txBody>
      </p:sp>
      <p:sp>
        <p:nvSpPr>
          <p:cNvPr id="10" name="Forma libre 9"/>
          <p:cNvSpPr/>
          <p:nvPr/>
        </p:nvSpPr>
        <p:spPr>
          <a:xfrm>
            <a:off x="5098773" y="4218950"/>
            <a:ext cx="1133061" cy="806518"/>
          </a:xfrm>
          <a:custGeom>
            <a:avLst/>
            <a:gdLst>
              <a:gd name="connsiteX0" fmla="*/ 0 w 1133061"/>
              <a:gd name="connsiteY0" fmla="*/ 806518 h 806518"/>
              <a:gd name="connsiteX1" fmla="*/ 566531 w 1133061"/>
              <a:gd name="connsiteY1" fmla="*/ 11387 h 806518"/>
              <a:gd name="connsiteX2" fmla="*/ 1133061 w 1133061"/>
              <a:gd name="connsiteY2" fmla="*/ 349318 h 8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061" h="806518">
                <a:moveTo>
                  <a:pt x="0" y="806518"/>
                </a:moveTo>
                <a:cubicBezTo>
                  <a:pt x="188844" y="447052"/>
                  <a:pt x="377688" y="87587"/>
                  <a:pt x="566531" y="11387"/>
                </a:cubicBezTo>
                <a:cubicBezTo>
                  <a:pt x="755375" y="-64813"/>
                  <a:pt x="1007165" y="263179"/>
                  <a:pt x="1133061" y="3493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4890052" y="3787696"/>
            <a:ext cx="19878" cy="134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890052" y="5131012"/>
            <a:ext cx="169851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705059" y="3924111"/>
            <a:ext cx="0" cy="121495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621695" y="3435207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beneficios</a:t>
            </a:r>
            <a:endParaRPr lang="es-CO" sz="1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618029" y="5007902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flexibilidad</a:t>
            </a:r>
            <a:endParaRPr lang="es-CO" sz="1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152989" y="5137677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alta</a:t>
            </a:r>
            <a:endParaRPr lang="es-CO" sz="1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429684" y="5137678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media</a:t>
            </a:r>
            <a:endParaRPr lang="es-CO" sz="10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896634" y="5115912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baja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9210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02374"/>
            <a:ext cx="8229600" cy="4348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endParaRPr lang="es-CO" sz="1800" dirty="0"/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Conclusiones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6596" y="1202373"/>
            <a:ext cx="8100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Consideraciones finales:</a:t>
            </a:r>
          </a:p>
          <a:p>
            <a:endParaRPr lang="es-CO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La </a:t>
            </a:r>
            <a:r>
              <a:rPr lang="es-CO" dirty="0"/>
              <a:t>primera es considerar </a:t>
            </a:r>
            <a:r>
              <a:rPr lang="es-CO" dirty="0">
                <a:solidFill>
                  <a:srgbClr val="00B050"/>
                </a:solidFill>
              </a:rPr>
              <a:t>la reacción de las empresas generadoras</a:t>
            </a:r>
            <a:r>
              <a:rPr lang="es-CO" dirty="0" smtClean="0"/>
              <a:t>. Recordar conclusiones de (García</a:t>
            </a:r>
            <a:r>
              <a:rPr lang="es-CO" dirty="0"/>
              <a:t>, </a:t>
            </a:r>
            <a:r>
              <a:rPr lang="es-CO" i="1" dirty="0"/>
              <a:t>et al.</a:t>
            </a:r>
            <a:r>
              <a:rPr lang="es-CO" dirty="0"/>
              <a:t>, 2013</a:t>
            </a:r>
            <a:r>
              <a:rPr lang="es-CO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Es necesario hacer una correcta estimación de los </a:t>
            </a:r>
            <a:r>
              <a:rPr lang="es-CO" dirty="0" smtClean="0">
                <a:solidFill>
                  <a:srgbClr val="00B050"/>
                </a:solidFill>
              </a:rPr>
              <a:t>coeficientes de flexibilidad de los usuarios.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Los resultados son un </a:t>
            </a:r>
            <a:r>
              <a:rPr lang="es-CO" dirty="0" smtClean="0">
                <a:solidFill>
                  <a:srgbClr val="00B050"/>
                </a:solidFill>
              </a:rPr>
              <a:t>argumento a favor de la implementación </a:t>
            </a:r>
            <a:r>
              <a:rPr lang="es-CO" dirty="0">
                <a:solidFill>
                  <a:srgbClr val="00B050"/>
                </a:solidFill>
              </a:rPr>
              <a:t>de redes </a:t>
            </a:r>
            <a:r>
              <a:rPr lang="es-CO" dirty="0" smtClean="0">
                <a:solidFill>
                  <a:srgbClr val="00B050"/>
                </a:solidFill>
              </a:rPr>
              <a:t>inteligentes</a:t>
            </a:r>
            <a:r>
              <a:rPr lang="es-CO" dirty="0" smtClean="0"/>
              <a:t> (con las consecuentes </a:t>
            </a:r>
            <a:r>
              <a:rPr lang="es-CO" dirty="0"/>
              <a:t>modificaciones necesarias a la </a:t>
            </a:r>
            <a:r>
              <a:rPr lang="es-CO" dirty="0" smtClean="0"/>
              <a:t>regulación</a:t>
            </a:r>
            <a:r>
              <a:rPr lang="es-CO" dirty="0" smtClean="0">
                <a:latin typeface="Times New Roman" panose="02020603050405020304" pitchFamily="18" charset="0"/>
              </a:rPr>
              <a:t>).</a:t>
            </a:r>
          </a:p>
          <a:p>
            <a:endParaRPr lang="es-CO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CO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31892"/>
            <a:ext cx="8229600" cy="4257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 err="1"/>
              <a:t>Albadi</a:t>
            </a:r>
            <a:r>
              <a:rPr lang="es-CO" sz="1200" dirty="0"/>
              <a:t>, M. H., &amp; El-</a:t>
            </a:r>
            <a:r>
              <a:rPr lang="es-CO" sz="1200" dirty="0" err="1"/>
              <a:t>Saadany</a:t>
            </a:r>
            <a:r>
              <a:rPr lang="es-CO" sz="1200" dirty="0"/>
              <a:t>, E. F. (2008). A </a:t>
            </a:r>
            <a:r>
              <a:rPr lang="es-CO" sz="1200" dirty="0" err="1"/>
              <a:t>summary</a:t>
            </a:r>
            <a:r>
              <a:rPr lang="es-CO" sz="1200" dirty="0"/>
              <a:t> of </a:t>
            </a:r>
            <a:r>
              <a:rPr lang="es-CO" sz="1200" dirty="0" err="1"/>
              <a:t>demand</a:t>
            </a:r>
            <a:r>
              <a:rPr lang="es-CO" sz="1200" dirty="0"/>
              <a:t> response in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markets</a:t>
            </a:r>
            <a:r>
              <a:rPr lang="es-CO" sz="1200" dirty="0"/>
              <a:t>. Electric </a:t>
            </a:r>
            <a:r>
              <a:rPr lang="es-CO" sz="1200" dirty="0" err="1"/>
              <a:t>Power</a:t>
            </a:r>
            <a:r>
              <a:rPr lang="es-CO" sz="1200" dirty="0"/>
              <a:t> </a:t>
            </a:r>
            <a:r>
              <a:rPr lang="es-CO" sz="1200" dirty="0" err="1"/>
              <a:t>Systems</a:t>
            </a:r>
            <a:r>
              <a:rPr lang="es-CO" sz="1200" dirty="0"/>
              <a:t> </a:t>
            </a:r>
            <a:r>
              <a:rPr lang="es-CO" sz="1200" dirty="0" err="1"/>
              <a:t>Research</a:t>
            </a:r>
            <a:r>
              <a:rPr lang="es-CO" sz="1200" dirty="0"/>
              <a:t>, 78(11), 1989-1996.</a:t>
            </a:r>
          </a:p>
          <a:p>
            <a:r>
              <a:rPr lang="es-CO" sz="1200" dirty="0" err="1"/>
              <a:t>Baratto</a:t>
            </a:r>
            <a:r>
              <a:rPr lang="es-CO" sz="1200" dirty="0"/>
              <a:t>-Callejas, P. (2013). Implementación de un programa de respuesta de la demanda de energía eléctrica en un mercado de clientes no regulados en Colombia. Revista de la Maestría en Derecho Económico, 6(6), 259-292.</a:t>
            </a:r>
          </a:p>
          <a:p>
            <a:r>
              <a:rPr lang="es-CO" sz="1200" dirty="0" err="1"/>
              <a:t>Braithwait</a:t>
            </a:r>
            <a:r>
              <a:rPr lang="es-CO" sz="1200" dirty="0"/>
              <a:t>, S. (2000). </a:t>
            </a:r>
            <a:r>
              <a:rPr lang="es-CO" sz="1200" dirty="0" err="1"/>
              <a:t>Residential</a:t>
            </a:r>
            <a:r>
              <a:rPr lang="es-CO" sz="1200" dirty="0"/>
              <a:t> TOU </a:t>
            </a:r>
            <a:r>
              <a:rPr lang="es-CO" sz="1200" dirty="0" err="1"/>
              <a:t>price</a:t>
            </a:r>
            <a:r>
              <a:rPr lang="es-CO" sz="1200" dirty="0"/>
              <a:t> response in </a:t>
            </a:r>
            <a:r>
              <a:rPr lang="es-CO" sz="1200" dirty="0" err="1"/>
              <a:t>the</a:t>
            </a:r>
            <a:r>
              <a:rPr lang="es-CO" sz="1200" dirty="0"/>
              <a:t> </a:t>
            </a:r>
            <a:r>
              <a:rPr lang="es-CO" sz="1200" dirty="0" err="1"/>
              <a:t>presence</a:t>
            </a:r>
            <a:r>
              <a:rPr lang="es-CO" sz="1200" dirty="0"/>
              <a:t> of </a:t>
            </a:r>
            <a:r>
              <a:rPr lang="es-CO" sz="1200" dirty="0" err="1"/>
              <a:t>interactive</a:t>
            </a:r>
            <a:r>
              <a:rPr lang="es-CO" sz="1200" dirty="0"/>
              <a:t> </a:t>
            </a:r>
            <a:r>
              <a:rPr lang="es-CO" sz="1200" dirty="0" err="1"/>
              <a:t>communication</a:t>
            </a:r>
            <a:r>
              <a:rPr lang="es-CO" sz="1200" dirty="0"/>
              <a:t> </a:t>
            </a:r>
            <a:r>
              <a:rPr lang="es-CO" sz="1200" dirty="0" err="1"/>
              <a:t>equipment</a:t>
            </a:r>
            <a:r>
              <a:rPr lang="es-CO" sz="1200" dirty="0"/>
              <a:t>. In </a:t>
            </a:r>
            <a:r>
              <a:rPr lang="es-CO" sz="1200" dirty="0" err="1"/>
              <a:t>Pricing</a:t>
            </a:r>
            <a:r>
              <a:rPr lang="es-CO" sz="1200" dirty="0"/>
              <a:t> in </a:t>
            </a:r>
            <a:r>
              <a:rPr lang="es-CO" sz="1200" dirty="0" err="1"/>
              <a:t>Competitive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Markets</a:t>
            </a:r>
            <a:r>
              <a:rPr lang="es-CO" sz="1200" dirty="0"/>
              <a:t> (pp. 359-373). </a:t>
            </a:r>
            <a:r>
              <a:rPr lang="es-CO" sz="1200" dirty="0" err="1"/>
              <a:t>Springer</a:t>
            </a:r>
            <a:r>
              <a:rPr lang="es-CO" sz="1200" dirty="0"/>
              <a:t> US.</a:t>
            </a:r>
          </a:p>
          <a:p>
            <a:r>
              <a:rPr lang="es-CO" sz="1200" dirty="0" err="1"/>
              <a:t>Cappers</a:t>
            </a:r>
            <a:r>
              <a:rPr lang="es-CO" sz="1200" dirty="0"/>
              <a:t>, P., Goldman, C., &amp; </a:t>
            </a:r>
            <a:r>
              <a:rPr lang="es-CO" sz="1200" dirty="0" err="1"/>
              <a:t>Kathan</a:t>
            </a:r>
            <a:r>
              <a:rPr lang="es-CO" sz="1200" dirty="0"/>
              <a:t>, D. (2010). </a:t>
            </a:r>
            <a:r>
              <a:rPr lang="es-CO" sz="1200" dirty="0" err="1"/>
              <a:t>Demand</a:t>
            </a:r>
            <a:r>
              <a:rPr lang="es-CO" sz="1200" dirty="0"/>
              <a:t> response in US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markets</a:t>
            </a:r>
            <a:r>
              <a:rPr lang="es-CO" sz="1200" dirty="0"/>
              <a:t>: </a:t>
            </a:r>
            <a:r>
              <a:rPr lang="es-CO" sz="1200" dirty="0" err="1"/>
              <a:t>Empirical</a:t>
            </a:r>
            <a:r>
              <a:rPr lang="es-CO" sz="1200" dirty="0"/>
              <a:t> </a:t>
            </a:r>
            <a:r>
              <a:rPr lang="es-CO" sz="1200" dirty="0" err="1"/>
              <a:t>evidence</a:t>
            </a:r>
            <a:r>
              <a:rPr lang="es-CO" sz="1200" dirty="0"/>
              <a:t>. </a:t>
            </a:r>
            <a:r>
              <a:rPr lang="es-CO" sz="1200" dirty="0" err="1"/>
              <a:t>Energy</a:t>
            </a:r>
            <a:r>
              <a:rPr lang="es-CO" sz="1200" dirty="0"/>
              <a:t>, 35(4), 1526-1535.</a:t>
            </a:r>
          </a:p>
          <a:p>
            <a:r>
              <a:rPr lang="es-CO" sz="1200" dirty="0"/>
              <a:t>Cardona Rendón, E. (2013). Método para optimizar los costos del servicio de energía eléctrica de grandes usuarios en Colombia, incorporando flexibilidad de la demanda.</a:t>
            </a:r>
          </a:p>
          <a:p>
            <a:r>
              <a:rPr lang="es-CO" sz="1200" dirty="0" err="1"/>
              <a:t>Choi</a:t>
            </a:r>
            <a:r>
              <a:rPr lang="es-CO" sz="1200" dirty="0"/>
              <a:t>, D. G., &amp; Thomas, V. M. (2012). </a:t>
            </a:r>
            <a:r>
              <a:rPr lang="es-CO" sz="1200" dirty="0" err="1"/>
              <a:t>An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generation</a:t>
            </a:r>
            <a:r>
              <a:rPr lang="es-CO" sz="1200" dirty="0"/>
              <a:t> </a:t>
            </a:r>
            <a:r>
              <a:rPr lang="es-CO" sz="1200" dirty="0" err="1"/>
              <a:t>planning</a:t>
            </a:r>
            <a:r>
              <a:rPr lang="es-CO" sz="1200" dirty="0"/>
              <a:t> </a:t>
            </a:r>
            <a:r>
              <a:rPr lang="es-CO" sz="1200" dirty="0" err="1"/>
              <a:t>model</a:t>
            </a:r>
            <a:r>
              <a:rPr lang="es-CO" sz="1200" dirty="0"/>
              <a:t> </a:t>
            </a:r>
            <a:r>
              <a:rPr lang="es-CO" sz="1200" dirty="0" err="1"/>
              <a:t>incorporating</a:t>
            </a:r>
            <a:r>
              <a:rPr lang="es-CO" sz="1200" dirty="0"/>
              <a:t> </a:t>
            </a:r>
            <a:r>
              <a:rPr lang="es-CO" sz="1200" dirty="0" err="1"/>
              <a:t>demand</a:t>
            </a:r>
            <a:r>
              <a:rPr lang="es-CO" sz="1200" dirty="0"/>
              <a:t> response. </a:t>
            </a:r>
            <a:r>
              <a:rPr lang="es-CO" sz="1200" dirty="0" err="1"/>
              <a:t>Energy</a:t>
            </a:r>
            <a:r>
              <a:rPr lang="es-CO" sz="1200" dirty="0"/>
              <a:t> </a:t>
            </a:r>
            <a:r>
              <a:rPr lang="es-CO" sz="1200" dirty="0" err="1"/>
              <a:t>Policy</a:t>
            </a:r>
            <a:r>
              <a:rPr lang="es-CO" sz="1200" dirty="0"/>
              <a:t>, 42, 429-441.</a:t>
            </a:r>
          </a:p>
          <a:p>
            <a:r>
              <a:rPr lang="es-CO" sz="1200" dirty="0" err="1"/>
              <a:t>Doostizadeh</a:t>
            </a:r>
            <a:r>
              <a:rPr lang="es-CO" sz="1200" dirty="0"/>
              <a:t>, M., &amp; </a:t>
            </a:r>
            <a:r>
              <a:rPr lang="es-CO" sz="1200" dirty="0" err="1"/>
              <a:t>Ghasemi</a:t>
            </a:r>
            <a:r>
              <a:rPr lang="es-CO" sz="1200" dirty="0"/>
              <a:t>, H. (2012). A </a:t>
            </a:r>
            <a:r>
              <a:rPr lang="es-CO" sz="1200" dirty="0" err="1"/>
              <a:t>day-ahead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pricing</a:t>
            </a:r>
            <a:r>
              <a:rPr lang="es-CO" sz="1200" dirty="0"/>
              <a:t> </a:t>
            </a:r>
            <a:r>
              <a:rPr lang="es-CO" sz="1200" dirty="0" err="1"/>
              <a:t>model</a:t>
            </a:r>
            <a:r>
              <a:rPr lang="es-CO" sz="1200" dirty="0"/>
              <a:t> </a:t>
            </a:r>
            <a:r>
              <a:rPr lang="es-CO" sz="1200" dirty="0" err="1"/>
              <a:t>based</a:t>
            </a:r>
            <a:r>
              <a:rPr lang="es-CO" sz="1200" dirty="0"/>
              <a:t> </a:t>
            </a:r>
            <a:r>
              <a:rPr lang="es-CO" sz="1200" dirty="0" err="1"/>
              <a:t>on</a:t>
            </a:r>
            <a:r>
              <a:rPr lang="es-CO" sz="1200" dirty="0"/>
              <a:t> </a:t>
            </a:r>
            <a:r>
              <a:rPr lang="es-CO" sz="1200" dirty="0" err="1"/>
              <a:t>smart</a:t>
            </a:r>
            <a:r>
              <a:rPr lang="es-CO" sz="1200" dirty="0"/>
              <a:t> </a:t>
            </a:r>
            <a:r>
              <a:rPr lang="es-CO" sz="1200" dirty="0" err="1"/>
              <a:t>metering</a:t>
            </a:r>
            <a:r>
              <a:rPr lang="es-CO" sz="1200" dirty="0"/>
              <a:t> and </a:t>
            </a:r>
            <a:r>
              <a:rPr lang="es-CO" sz="1200" dirty="0" err="1"/>
              <a:t>demand-side</a:t>
            </a:r>
            <a:r>
              <a:rPr lang="es-CO" sz="1200" dirty="0"/>
              <a:t> </a:t>
            </a:r>
            <a:r>
              <a:rPr lang="es-CO" sz="1200" dirty="0" err="1"/>
              <a:t>management</a:t>
            </a:r>
            <a:r>
              <a:rPr lang="es-CO" sz="1200" dirty="0"/>
              <a:t>. </a:t>
            </a:r>
            <a:r>
              <a:rPr lang="es-CO" sz="1200" dirty="0" err="1"/>
              <a:t>Energy</a:t>
            </a:r>
            <a:r>
              <a:rPr lang="es-CO" sz="1200" dirty="0"/>
              <a:t>, 46(1), 221-230.</a:t>
            </a:r>
          </a:p>
          <a:p>
            <a:r>
              <a:rPr lang="es-CO" sz="1200" dirty="0" err="1"/>
              <a:t>Dulleck</a:t>
            </a:r>
            <a:r>
              <a:rPr lang="es-CO" sz="1200" dirty="0"/>
              <a:t>, U., &amp; </a:t>
            </a:r>
            <a:r>
              <a:rPr lang="es-CO" sz="1200" dirty="0" err="1"/>
              <a:t>Kaufmann</a:t>
            </a:r>
            <a:r>
              <a:rPr lang="es-CO" sz="1200" dirty="0"/>
              <a:t>, S. (2004). Do </a:t>
            </a:r>
            <a:r>
              <a:rPr lang="es-CO" sz="1200" dirty="0" err="1"/>
              <a:t>customer</a:t>
            </a:r>
            <a:r>
              <a:rPr lang="es-CO" sz="1200" dirty="0"/>
              <a:t> </a:t>
            </a:r>
            <a:r>
              <a:rPr lang="es-CO" sz="1200" dirty="0" err="1"/>
              <a:t>information</a:t>
            </a:r>
            <a:r>
              <a:rPr lang="es-CO" sz="1200" dirty="0"/>
              <a:t> </a:t>
            </a:r>
            <a:r>
              <a:rPr lang="es-CO" sz="1200" dirty="0" err="1"/>
              <a:t>programs</a:t>
            </a:r>
            <a:r>
              <a:rPr lang="es-CO" sz="1200" dirty="0"/>
              <a:t> reduce </a:t>
            </a:r>
            <a:r>
              <a:rPr lang="es-CO" sz="1200" dirty="0" err="1"/>
              <a:t>household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demand</a:t>
            </a:r>
            <a:r>
              <a:rPr lang="es-CO" sz="1200" dirty="0"/>
              <a:t>?—</a:t>
            </a:r>
            <a:r>
              <a:rPr lang="es-CO" sz="1200" dirty="0" err="1"/>
              <a:t>the</a:t>
            </a:r>
            <a:r>
              <a:rPr lang="es-CO" sz="1200" dirty="0"/>
              <a:t> </a:t>
            </a:r>
            <a:r>
              <a:rPr lang="es-CO" sz="1200" dirty="0" err="1"/>
              <a:t>Irish</a:t>
            </a:r>
            <a:r>
              <a:rPr lang="es-CO" sz="1200" dirty="0"/>
              <a:t> </a:t>
            </a:r>
            <a:r>
              <a:rPr lang="es-CO" sz="1200" dirty="0" err="1"/>
              <a:t>program</a:t>
            </a:r>
            <a:r>
              <a:rPr lang="es-CO" sz="1200" dirty="0"/>
              <a:t>. </a:t>
            </a:r>
            <a:r>
              <a:rPr lang="es-CO" sz="1200" dirty="0" err="1"/>
              <a:t>Energy</a:t>
            </a:r>
            <a:r>
              <a:rPr lang="es-CO" sz="1200" dirty="0"/>
              <a:t> </a:t>
            </a:r>
            <a:r>
              <a:rPr lang="es-CO" sz="1200" dirty="0" err="1"/>
              <a:t>Policy</a:t>
            </a:r>
            <a:r>
              <a:rPr lang="es-CO" sz="1200" dirty="0"/>
              <a:t>, 32(8), 1025-1032.</a:t>
            </a:r>
          </a:p>
          <a:p>
            <a:r>
              <a:rPr lang="es-CO" sz="1200" dirty="0"/>
              <a:t>FERC (2015). Disponible en: http://www.ferc.gov/industries/electric/indus-act/demandresponse/dem-res-adv-metering.asp. Consulta: mayo 20 de 2015</a:t>
            </a:r>
            <a:r>
              <a:rPr lang="es-CO" sz="1200" dirty="0" smtClean="0"/>
              <a:t>.</a:t>
            </a:r>
            <a:endParaRPr lang="es-CO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Bibliografía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31892"/>
            <a:ext cx="8229600" cy="4257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 smtClean="0"/>
              <a:t>García</a:t>
            </a:r>
            <a:r>
              <a:rPr lang="es-CO" sz="1200" dirty="0"/>
              <a:t>, J. J., Bohórquez, S., &amp; López, G. Mar n, F.(2013). Poder de mercado en mercados spot de generación eléctrica: metodología para su análisis. </a:t>
            </a:r>
            <a:r>
              <a:rPr lang="es-CO" sz="1200" dirty="0" err="1"/>
              <a:t>Working</a:t>
            </a:r>
            <a:r>
              <a:rPr lang="es-CO" sz="1200" dirty="0"/>
              <a:t> </a:t>
            </a:r>
            <a:r>
              <a:rPr lang="es-CO" sz="1200" dirty="0" err="1"/>
              <a:t>paper</a:t>
            </a:r>
            <a:r>
              <a:rPr lang="es-CO" sz="1200" dirty="0"/>
              <a:t> N. 13.05 Universidad EAFITCIEF.</a:t>
            </a:r>
          </a:p>
          <a:p>
            <a:r>
              <a:rPr lang="es-CO" sz="1200" dirty="0" err="1"/>
              <a:t>Gelazanskas</a:t>
            </a:r>
            <a:r>
              <a:rPr lang="es-CO" sz="1200" dirty="0"/>
              <a:t>, L., &amp; </a:t>
            </a:r>
            <a:r>
              <a:rPr lang="es-CO" sz="1200" dirty="0" err="1"/>
              <a:t>Gamage</a:t>
            </a:r>
            <a:r>
              <a:rPr lang="es-CO" sz="1200" dirty="0"/>
              <a:t>, K. A. A. (2014). Neural </a:t>
            </a:r>
            <a:r>
              <a:rPr lang="es-CO" sz="1200" dirty="0" err="1"/>
              <a:t>network</a:t>
            </a:r>
            <a:r>
              <a:rPr lang="es-CO" sz="1200" dirty="0"/>
              <a:t> </a:t>
            </a:r>
            <a:r>
              <a:rPr lang="es-CO" sz="1200" dirty="0" err="1"/>
              <a:t>based</a:t>
            </a:r>
            <a:r>
              <a:rPr lang="es-CO" sz="1200" dirty="0"/>
              <a:t> real-time </a:t>
            </a:r>
            <a:r>
              <a:rPr lang="es-CO" sz="1200" dirty="0" err="1"/>
              <a:t>pricing</a:t>
            </a:r>
            <a:r>
              <a:rPr lang="es-CO" sz="1200" dirty="0"/>
              <a:t> in </a:t>
            </a:r>
            <a:r>
              <a:rPr lang="es-CO" sz="1200" dirty="0" err="1"/>
              <a:t>demand</a:t>
            </a:r>
            <a:r>
              <a:rPr lang="es-CO" sz="1200" dirty="0"/>
              <a:t> </a:t>
            </a:r>
            <a:r>
              <a:rPr lang="es-CO" sz="1200" dirty="0" err="1"/>
              <a:t>side</a:t>
            </a:r>
            <a:r>
              <a:rPr lang="es-CO" sz="1200" dirty="0"/>
              <a:t> </a:t>
            </a:r>
            <a:r>
              <a:rPr lang="es-CO" sz="1200" dirty="0" err="1"/>
              <a:t>management</a:t>
            </a:r>
            <a:r>
              <a:rPr lang="es-CO" sz="1200" dirty="0"/>
              <a:t> </a:t>
            </a:r>
            <a:r>
              <a:rPr lang="es-CO" sz="1200" dirty="0" err="1"/>
              <a:t>for</a:t>
            </a:r>
            <a:r>
              <a:rPr lang="es-CO" sz="1200" dirty="0"/>
              <a:t> </a:t>
            </a:r>
            <a:r>
              <a:rPr lang="es-CO" sz="1200" dirty="0" err="1"/>
              <a:t>future</a:t>
            </a:r>
            <a:r>
              <a:rPr lang="es-CO" sz="1200" dirty="0"/>
              <a:t> </a:t>
            </a:r>
            <a:r>
              <a:rPr lang="es-CO" sz="1200" dirty="0" err="1"/>
              <a:t>smart</a:t>
            </a:r>
            <a:r>
              <a:rPr lang="es-CO" sz="1200" dirty="0"/>
              <a:t> </a:t>
            </a:r>
            <a:r>
              <a:rPr lang="es-CO" sz="1200" dirty="0" err="1"/>
              <a:t>grid</a:t>
            </a:r>
            <a:r>
              <a:rPr lang="es-CO" sz="1200" dirty="0"/>
              <a:t>.</a:t>
            </a:r>
          </a:p>
          <a:p>
            <a:r>
              <a:rPr lang="es-CO" sz="1200" dirty="0" err="1"/>
              <a:t>Joung</a:t>
            </a:r>
            <a:r>
              <a:rPr lang="es-CO" sz="1200" dirty="0"/>
              <a:t>, M., &amp; Kim, J. (2013). </a:t>
            </a:r>
            <a:r>
              <a:rPr lang="es-CO" sz="1200" dirty="0" err="1"/>
              <a:t>Assessing</a:t>
            </a:r>
            <a:r>
              <a:rPr lang="es-CO" sz="1200" dirty="0"/>
              <a:t> </a:t>
            </a:r>
            <a:r>
              <a:rPr lang="es-CO" sz="1200" dirty="0" err="1"/>
              <a:t>demand</a:t>
            </a:r>
            <a:r>
              <a:rPr lang="es-CO" sz="1200" dirty="0"/>
              <a:t> response and </a:t>
            </a:r>
            <a:r>
              <a:rPr lang="es-CO" sz="1200" dirty="0" err="1"/>
              <a:t>smart</a:t>
            </a:r>
            <a:r>
              <a:rPr lang="es-CO" sz="1200" dirty="0"/>
              <a:t> </a:t>
            </a:r>
            <a:r>
              <a:rPr lang="es-CO" sz="1200" dirty="0" err="1"/>
              <a:t>metering</a:t>
            </a:r>
            <a:r>
              <a:rPr lang="es-CO" sz="1200" dirty="0"/>
              <a:t> </a:t>
            </a:r>
            <a:r>
              <a:rPr lang="es-CO" sz="1200" dirty="0" err="1"/>
              <a:t>impacts</a:t>
            </a:r>
            <a:r>
              <a:rPr lang="es-CO" sz="1200" dirty="0"/>
              <a:t> </a:t>
            </a:r>
            <a:r>
              <a:rPr lang="es-CO" sz="1200" dirty="0" err="1"/>
              <a:t>on</a:t>
            </a:r>
            <a:r>
              <a:rPr lang="es-CO" sz="1200" dirty="0"/>
              <a:t> </a:t>
            </a:r>
            <a:r>
              <a:rPr lang="es-CO" sz="1200" dirty="0" err="1"/>
              <a:t>long-term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market</a:t>
            </a:r>
            <a:r>
              <a:rPr lang="es-CO" sz="1200" dirty="0"/>
              <a:t> </a:t>
            </a:r>
            <a:r>
              <a:rPr lang="es-CO" sz="1200" dirty="0" err="1"/>
              <a:t>prices</a:t>
            </a:r>
            <a:r>
              <a:rPr lang="es-CO" sz="1200" dirty="0"/>
              <a:t> and </a:t>
            </a:r>
            <a:r>
              <a:rPr lang="es-CO" sz="1200" dirty="0" err="1"/>
              <a:t>system</a:t>
            </a:r>
            <a:r>
              <a:rPr lang="es-CO" sz="1200" dirty="0"/>
              <a:t> </a:t>
            </a:r>
            <a:r>
              <a:rPr lang="es-CO" sz="1200" dirty="0" err="1"/>
              <a:t>reliability</a:t>
            </a:r>
            <a:r>
              <a:rPr lang="es-CO" sz="1200" dirty="0"/>
              <a:t>. </a:t>
            </a:r>
            <a:r>
              <a:rPr lang="es-CO" sz="1200" dirty="0" err="1"/>
              <a:t>Applied</a:t>
            </a:r>
            <a:r>
              <a:rPr lang="es-CO" sz="1200" dirty="0"/>
              <a:t> </a:t>
            </a:r>
            <a:r>
              <a:rPr lang="es-CO" sz="1200" dirty="0" err="1"/>
              <a:t>Energy</a:t>
            </a:r>
            <a:r>
              <a:rPr lang="es-CO" sz="1200" dirty="0"/>
              <a:t>, 101, 441-448.</a:t>
            </a:r>
          </a:p>
          <a:p>
            <a:r>
              <a:rPr lang="es-CO" sz="1200" dirty="0"/>
              <a:t>Li, X. H., &amp; Hong, S. H. (2014). </a:t>
            </a:r>
            <a:r>
              <a:rPr lang="es-CO" sz="1200" dirty="0" err="1"/>
              <a:t>User-expected</a:t>
            </a:r>
            <a:r>
              <a:rPr lang="es-CO" sz="1200" dirty="0"/>
              <a:t> </a:t>
            </a:r>
            <a:r>
              <a:rPr lang="es-CO" sz="1200" dirty="0" err="1"/>
              <a:t>price-based</a:t>
            </a:r>
            <a:r>
              <a:rPr lang="es-CO" sz="1200" dirty="0"/>
              <a:t> </a:t>
            </a:r>
            <a:r>
              <a:rPr lang="es-CO" sz="1200" dirty="0" err="1"/>
              <a:t>demand</a:t>
            </a:r>
            <a:r>
              <a:rPr lang="es-CO" sz="1200" dirty="0"/>
              <a:t> response </a:t>
            </a:r>
            <a:r>
              <a:rPr lang="es-CO" sz="1200" dirty="0" err="1"/>
              <a:t>algorithm</a:t>
            </a:r>
            <a:r>
              <a:rPr lang="es-CO" sz="1200" dirty="0"/>
              <a:t> </a:t>
            </a:r>
            <a:r>
              <a:rPr lang="es-CO" sz="1200" dirty="0" err="1"/>
              <a:t>for</a:t>
            </a:r>
            <a:r>
              <a:rPr lang="es-CO" sz="1200" dirty="0"/>
              <a:t> a home-to-</a:t>
            </a:r>
            <a:r>
              <a:rPr lang="es-CO" sz="1200" dirty="0" err="1"/>
              <a:t>grid</a:t>
            </a:r>
            <a:r>
              <a:rPr lang="es-CO" sz="1200" dirty="0"/>
              <a:t> </a:t>
            </a:r>
            <a:r>
              <a:rPr lang="es-CO" sz="1200" dirty="0" err="1"/>
              <a:t>system</a:t>
            </a:r>
            <a:r>
              <a:rPr lang="es-CO" sz="1200" dirty="0"/>
              <a:t>. </a:t>
            </a:r>
            <a:r>
              <a:rPr lang="es-CO" sz="1200" dirty="0" err="1"/>
              <a:t>Energy</a:t>
            </a:r>
            <a:r>
              <a:rPr lang="es-CO" sz="1200" dirty="0"/>
              <a:t>, 64, 437-449.</a:t>
            </a:r>
          </a:p>
          <a:p>
            <a:r>
              <a:rPr lang="es-CO" sz="1200" dirty="0" err="1"/>
              <a:t>Lujano</a:t>
            </a:r>
            <a:r>
              <a:rPr lang="es-CO" sz="1200" dirty="0"/>
              <a:t>-Rojas, J. M., </a:t>
            </a:r>
            <a:r>
              <a:rPr lang="es-CO" sz="1200" dirty="0" err="1"/>
              <a:t>Monteiro</a:t>
            </a:r>
            <a:r>
              <a:rPr lang="es-CO" sz="1200" dirty="0"/>
              <a:t>, C., </a:t>
            </a:r>
            <a:r>
              <a:rPr lang="es-CO" sz="1200" dirty="0" err="1"/>
              <a:t>Dufo</a:t>
            </a:r>
            <a:r>
              <a:rPr lang="es-CO" sz="1200" dirty="0"/>
              <a:t>-López, R., &amp; Bernal-Agustín, J. L. (2012). </a:t>
            </a:r>
            <a:r>
              <a:rPr lang="es-CO" sz="1200" dirty="0" err="1"/>
              <a:t>Optimum</a:t>
            </a:r>
            <a:r>
              <a:rPr lang="es-CO" sz="1200" dirty="0"/>
              <a:t> </a:t>
            </a:r>
            <a:r>
              <a:rPr lang="es-CO" sz="1200" dirty="0" err="1"/>
              <a:t>residential</a:t>
            </a:r>
            <a:r>
              <a:rPr lang="es-CO" sz="1200" dirty="0"/>
              <a:t> load </a:t>
            </a:r>
            <a:r>
              <a:rPr lang="es-CO" sz="1200" dirty="0" err="1"/>
              <a:t>management</a:t>
            </a:r>
            <a:r>
              <a:rPr lang="es-CO" sz="1200" dirty="0"/>
              <a:t> </a:t>
            </a:r>
            <a:r>
              <a:rPr lang="es-CO" sz="1200" dirty="0" err="1"/>
              <a:t>strategy</a:t>
            </a:r>
            <a:r>
              <a:rPr lang="es-CO" sz="1200" dirty="0"/>
              <a:t> </a:t>
            </a:r>
            <a:r>
              <a:rPr lang="es-CO" sz="1200" dirty="0" err="1"/>
              <a:t>for</a:t>
            </a:r>
            <a:r>
              <a:rPr lang="es-CO" sz="1200" dirty="0"/>
              <a:t> real time </a:t>
            </a:r>
            <a:r>
              <a:rPr lang="es-CO" sz="1200" dirty="0" err="1"/>
              <a:t>pricing</a:t>
            </a:r>
            <a:r>
              <a:rPr lang="es-CO" sz="1200" dirty="0"/>
              <a:t> (RTP) </a:t>
            </a:r>
            <a:r>
              <a:rPr lang="es-CO" sz="1200" dirty="0" err="1"/>
              <a:t>demand</a:t>
            </a:r>
            <a:r>
              <a:rPr lang="es-CO" sz="1200" dirty="0"/>
              <a:t> response </a:t>
            </a:r>
            <a:r>
              <a:rPr lang="es-CO" sz="1200" dirty="0" err="1"/>
              <a:t>programs</a:t>
            </a:r>
            <a:r>
              <a:rPr lang="es-CO" sz="1200" dirty="0"/>
              <a:t>. </a:t>
            </a:r>
            <a:r>
              <a:rPr lang="es-CO" sz="1200" dirty="0" err="1"/>
              <a:t>Energy</a:t>
            </a:r>
            <a:r>
              <a:rPr lang="es-CO" sz="1200" dirty="0"/>
              <a:t> </a:t>
            </a:r>
            <a:r>
              <a:rPr lang="es-CO" sz="1200" dirty="0" err="1"/>
              <a:t>Policy</a:t>
            </a:r>
            <a:r>
              <a:rPr lang="es-CO" sz="1200" dirty="0"/>
              <a:t>, 45, 671-679.</a:t>
            </a:r>
          </a:p>
          <a:p>
            <a:r>
              <a:rPr lang="es-CO" sz="1200" dirty="0"/>
              <a:t>Shaw, R., </a:t>
            </a:r>
            <a:r>
              <a:rPr lang="es-CO" sz="1200" dirty="0" err="1"/>
              <a:t>Attree</a:t>
            </a:r>
            <a:r>
              <a:rPr lang="es-CO" sz="1200" dirty="0"/>
              <a:t>, M., Jackson, T., &amp; </a:t>
            </a:r>
            <a:r>
              <a:rPr lang="es-CO" sz="1200" dirty="0" err="1"/>
              <a:t>Kay</a:t>
            </a:r>
            <a:r>
              <a:rPr lang="es-CO" sz="1200" dirty="0"/>
              <a:t>, M. (2009). </a:t>
            </a:r>
            <a:r>
              <a:rPr lang="es-CO" sz="1200" dirty="0" err="1"/>
              <a:t>The</a:t>
            </a:r>
            <a:r>
              <a:rPr lang="es-CO" sz="1200" dirty="0"/>
              <a:t> </a:t>
            </a:r>
            <a:r>
              <a:rPr lang="es-CO" sz="1200" dirty="0" err="1"/>
              <a:t>value</a:t>
            </a:r>
            <a:r>
              <a:rPr lang="es-CO" sz="1200" dirty="0"/>
              <a:t> of </a:t>
            </a:r>
            <a:r>
              <a:rPr lang="es-CO" sz="1200" dirty="0" err="1"/>
              <a:t>reducing</a:t>
            </a:r>
            <a:r>
              <a:rPr lang="es-CO" sz="1200" dirty="0"/>
              <a:t> </a:t>
            </a:r>
            <a:r>
              <a:rPr lang="es-CO" sz="1200" dirty="0" err="1"/>
              <a:t>distribution</a:t>
            </a:r>
            <a:r>
              <a:rPr lang="es-CO" sz="1200" dirty="0"/>
              <a:t> </a:t>
            </a:r>
            <a:r>
              <a:rPr lang="es-CO" sz="1200" dirty="0" err="1"/>
              <a:t>losses</a:t>
            </a:r>
            <a:r>
              <a:rPr lang="es-CO" sz="1200" dirty="0"/>
              <a:t> </a:t>
            </a:r>
            <a:r>
              <a:rPr lang="es-CO" sz="1200" dirty="0" err="1"/>
              <a:t>by</a:t>
            </a:r>
            <a:r>
              <a:rPr lang="es-CO" sz="1200" dirty="0"/>
              <a:t> </a:t>
            </a:r>
            <a:r>
              <a:rPr lang="es-CO" sz="1200" dirty="0" err="1"/>
              <a:t>domestic</a:t>
            </a:r>
            <a:r>
              <a:rPr lang="es-CO" sz="1200" dirty="0"/>
              <a:t> load-</a:t>
            </a:r>
            <a:r>
              <a:rPr lang="es-CO" sz="1200" dirty="0" err="1"/>
              <a:t>shifting</a:t>
            </a:r>
            <a:r>
              <a:rPr lang="es-CO" sz="1200" dirty="0"/>
              <a:t>: a </a:t>
            </a:r>
            <a:r>
              <a:rPr lang="es-CO" sz="1200" dirty="0" err="1"/>
              <a:t>network</a:t>
            </a:r>
            <a:r>
              <a:rPr lang="es-CO" sz="1200" dirty="0"/>
              <a:t> </a:t>
            </a:r>
            <a:r>
              <a:rPr lang="es-CO" sz="1200" dirty="0" err="1"/>
              <a:t>perspective</a:t>
            </a:r>
            <a:r>
              <a:rPr lang="es-CO" sz="1200" dirty="0"/>
              <a:t>. </a:t>
            </a:r>
            <a:r>
              <a:rPr lang="es-CO" sz="1200" dirty="0" err="1"/>
              <a:t>Energy</a:t>
            </a:r>
            <a:r>
              <a:rPr lang="es-CO" sz="1200" dirty="0"/>
              <a:t> </a:t>
            </a:r>
            <a:r>
              <a:rPr lang="es-CO" sz="1200" dirty="0" err="1"/>
              <a:t>Policy</a:t>
            </a:r>
            <a:r>
              <a:rPr lang="es-CO" sz="1200" dirty="0"/>
              <a:t>, 37(8), 3159-3167.</a:t>
            </a:r>
          </a:p>
          <a:p>
            <a:r>
              <a:rPr lang="es-CO" sz="1200" dirty="0" err="1"/>
              <a:t>Siano</a:t>
            </a:r>
            <a:r>
              <a:rPr lang="es-CO" sz="1200" dirty="0"/>
              <a:t>, P. (2014). </a:t>
            </a:r>
            <a:r>
              <a:rPr lang="es-CO" sz="1200" dirty="0" err="1"/>
              <a:t>Demand</a:t>
            </a:r>
            <a:r>
              <a:rPr lang="es-CO" sz="1200" dirty="0"/>
              <a:t> response and </a:t>
            </a:r>
            <a:r>
              <a:rPr lang="es-CO" sz="1200" dirty="0" err="1"/>
              <a:t>smart</a:t>
            </a:r>
            <a:r>
              <a:rPr lang="es-CO" sz="1200" dirty="0"/>
              <a:t> </a:t>
            </a:r>
            <a:r>
              <a:rPr lang="es-CO" sz="1200" dirty="0" err="1"/>
              <a:t>grids</a:t>
            </a:r>
            <a:r>
              <a:rPr lang="es-CO" sz="1200" dirty="0"/>
              <a:t>—A </a:t>
            </a:r>
            <a:r>
              <a:rPr lang="es-CO" sz="1200" dirty="0" err="1"/>
              <a:t>survey</a:t>
            </a:r>
            <a:r>
              <a:rPr lang="es-CO" sz="1200" dirty="0"/>
              <a:t>. </a:t>
            </a:r>
            <a:r>
              <a:rPr lang="es-CO" sz="1200" dirty="0" err="1"/>
              <a:t>Renewable</a:t>
            </a:r>
            <a:r>
              <a:rPr lang="es-CO" sz="1200" dirty="0"/>
              <a:t> and </a:t>
            </a:r>
            <a:r>
              <a:rPr lang="es-CO" sz="1200" dirty="0" err="1"/>
              <a:t>Sustainable</a:t>
            </a:r>
            <a:r>
              <a:rPr lang="es-CO" sz="1200" dirty="0"/>
              <a:t> </a:t>
            </a:r>
            <a:r>
              <a:rPr lang="es-CO" sz="1200" dirty="0" err="1"/>
              <a:t>Energy</a:t>
            </a:r>
            <a:r>
              <a:rPr lang="es-CO" sz="1200" dirty="0"/>
              <a:t> </a:t>
            </a:r>
            <a:r>
              <a:rPr lang="es-CO" sz="1200" dirty="0" err="1"/>
              <a:t>Reviews</a:t>
            </a:r>
            <a:r>
              <a:rPr lang="es-CO" sz="1200" dirty="0"/>
              <a:t>, 30, 461-478.</a:t>
            </a:r>
          </a:p>
          <a:p>
            <a:r>
              <a:rPr lang="es-CO" sz="1200" dirty="0" err="1"/>
              <a:t>Torriti</a:t>
            </a:r>
            <a:r>
              <a:rPr lang="es-CO" sz="1200" dirty="0"/>
              <a:t>, J. (2012). Price-</a:t>
            </a:r>
            <a:r>
              <a:rPr lang="es-CO" sz="1200" dirty="0" err="1"/>
              <a:t>based</a:t>
            </a:r>
            <a:r>
              <a:rPr lang="es-CO" sz="1200" dirty="0"/>
              <a:t> </a:t>
            </a:r>
            <a:r>
              <a:rPr lang="es-CO" sz="1200" dirty="0" err="1"/>
              <a:t>demand</a:t>
            </a:r>
            <a:r>
              <a:rPr lang="es-CO" sz="1200" dirty="0"/>
              <a:t> </a:t>
            </a:r>
            <a:r>
              <a:rPr lang="es-CO" sz="1200" dirty="0" err="1"/>
              <a:t>side</a:t>
            </a:r>
            <a:r>
              <a:rPr lang="es-CO" sz="1200" dirty="0"/>
              <a:t> </a:t>
            </a:r>
            <a:r>
              <a:rPr lang="es-CO" sz="1200" dirty="0" err="1"/>
              <a:t>management</a:t>
            </a:r>
            <a:r>
              <a:rPr lang="es-CO" sz="1200" dirty="0"/>
              <a:t>: </a:t>
            </a:r>
            <a:r>
              <a:rPr lang="es-CO" sz="1200" dirty="0" err="1"/>
              <a:t>Assessing</a:t>
            </a:r>
            <a:r>
              <a:rPr lang="es-CO" sz="1200" dirty="0"/>
              <a:t> </a:t>
            </a:r>
            <a:r>
              <a:rPr lang="es-CO" sz="1200" dirty="0" err="1"/>
              <a:t>the</a:t>
            </a:r>
            <a:r>
              <a:rPr lang="es-CO" sz="1200" dirty="0"/>
              <a:t> </a:t>
            </a:r>
            <a:r>
              <a:rPr lang="es-CO" sz="1200" dirty="0" err="1"/>
              <a:t>impacts</a:t>
            </a:r>
            <a:r>
              <a:rPr lang="es-CO" sz="1200" dirty="0"/>
              <a:t> of time-of-use </a:t>
            </a:r>
            <a:r>
              <a:rPr lang="es-CO" sz="1200" dirty="0" err="1"/>
              <a:t>tariffs</a:t>
            </a:r>
            <a:r>
              <a:rPr lang="es-CO" sz="1200" dirty="0"/>
              <a:t> </a:t>
            </a:r>
            <a:r>
              <a:rPr lang="es-CO" sz="1200" dirty="0" err="1"/>
              <a:t>on</a:t>
            </a:r>
            <a:r>
              <a:rPr lang="es-CO" sz="1200" dirty="0"/>
              <a:t> </a:t>
            </a:r>
            <a:r>
              <a:rPr lang="es-CO" sz="1200" dirty="0" err="1"/>
              <a:t>residential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demand</a:t>
            </a:r>
            <a:r>
              <a:rPr lang="es-CO" sz="1200" dirty="0"/>
              <a:t> and </a:t>
            </a:r>
            <a:r>
              <a:rPr lang="es-CO" sz="1200" dirty="0" err="1"/>
              <a:t>peak</a:t>
            </a:r>
            <a:r>
              <a:rPr lang="es-CO" sz="1200" dirty="0"/>
              <a:t> </a:t>
            </a:r>
            <a:r>
              <a:rPr lang="es-CO" sz="1200" dirty="0" err="1"/>
              <a:t>shifting</a:t>
            </a:r>
            <a:r>
              <a:rPr lang="es-CO" sz="1200" dirty="0"/>
              <a:t> in </a:t>
            </a:r>
            <a:r>
              <a:rPr lang="es-CO" sz="1200" dirty="0" err="1"/>
              <a:t>Northern</a:t>
            </a:r>
            <a:r>
              <a:rPr lang="es-CO" sz="1200" dirty="0"/>
              <a:t> </a:t>
            </a:r>
            <a:r>
              <a:rPr lang="es-CO" sz="1200" dirty="0" err="1"/>
              <a:t>Italy</a:t>
            </a:r>
            <a:r>
              <a:rPr lang="es-CO" sz="1200" dirty="0"/>
              <a:t>. </a:t>
            </a:r>
            <a:r>
              <a:rPr lang="es-CO" sz="1200" dirty="0" err="1"/>
              <a:t>Energy</a:t>
            </a:r>
            <a:r>
              <a:rPr lang="es-CO" sz="1200" dirty="0"/>
              <a:t>, 44(1), 576-583.</a:t>
            </a:r>
          </a:p>
          <a:p>
            <a:r>
              <a:rPr lang="es-CO" sz="1200" dirty="0"/>
              <a:t>Valenzuela, J., </a:t>
            </a:r>
            <a:r>
              <a:rPr lang="es-CO" sz="1200" dirty="0" err="1"/>
              <a:t>Thimmapuram</a:t>
            </a:r>
            <a:r>
              <a:rPr lang="es-CO" sz="1200" dirty="0"/>
              <a:t>, P. R., &amp; Kim, J. (2012). </a:t>
            </a:r>
            <a:r>
              <a:rPr lang="es-CO" sz="1200" dirty="0" err="1"/>
              <a:t>Modeling</a:t>
            </a:r>
            <a:r>
              <a:rPr lang="es-CO" sz="1200" dirty="0"/>
              <a:t> and </a:t>
            </a:r>
            <a:r>
              <a:rPr lang="es-CO" sz="1200" dirty="0" err="1"/>
              <a:t>simulation</a:t>
            </a:r>
            <a:r>
              <a:rPr lang="es-CO" sz="1200" dirty="0"/>
              <a:t> of </a:t>
            </a:r>
            <a:r>
              <a:rPr lang="es-CO" sz="1200" dirty="0" err="1"/>
              <a:t>consumer</a:t>
            </a:r>
            <a:r>
              <a:rPr lang="es-CO" sz="1200" dirty="0"/>
              <a:t> response to </a:t>
            </a:r>
            <a:r>
              <a:rPr lang="es-CO" sz="1200" dirty="0" err="1"/>
              <a:t>dynamic</a:t>
            </a:r>
            <a:r>
              <a:rPr lang="es-CO" sz="1200" dirty="0"/>
              <a:t> </a:t>
            </a:r>
            <a:r>
              <a:rPr lang="es-CO" sz="1200" dirty="0" err="1"/>
              <a:t>pricing</a:t>
            </a:r>
            <a:r>
              <a:rPr lang="es-CO" sz="1200" dirty="0"/>
              <a:t> </a:t>
            </a:r>
            <a:r>
              <a:rPr lang="es-CO" sz="1200" dirty="0" err="1"/>
              <a:t>with</a:t>
            </a:r>
            <a:r>
              <a:rPr lang="es-CO" sz="1200" dirty="0"/>
              <a:t> </a:t>
            </a:r>
            <a:r>
              <a:rPr lang="es-CO" sz="1200" dirty="0" err="1"/>
              <a:t>enabled</a:t>
            </a:r>
            <a:r>
              <a:rPr lang="es-CO" sz="1200" dirty="0"/>
              <a:t> </a:t>
            </a:r>
            <a:r>
              <a:rPr lang="es-CO" sz="1200" dirty="0" err="1"/>
              <a:t>technologies.Applied</a:t>
            </a:r>
            <a:r>
              <a:rPr lang="es-CO" sz="1200" dirty="0"/>
              <a:t> </a:t>
            </a:r>
            <a:r>
              <a:rPr lang="es-CO" sz="1200" dirty="0" err="1"/>
              <a:t>Energy</a:t>
            </a:r>
            <a:r>
              <a:rPr lang="es-CO" sz="1200" dirty="0"/>
              <a:t>, 96, 122-132.</a:t>
            </a:r>
          </a:p>
          <a:p>
            <a:r>
              <a:rPr lang="es-CO" sz="1200" dirty="0" err="1"/>
              <a:t>Walawalkar</a:t>
            </a:r>
            <a:r>
              <a:rPr lang="es-CO" sz="1200" dirty="0"/>
              <a:t>, R., </a:t>
            </a:r>
            <a:r>
              <a:rPr lang="es-CO" sz="1200" dirty="0" err="1"/>
              <a:t>Fernands</a:t>
            </a:r>
            <a:r>
              <a:rPr lang="es-CO" sz="1200" dirty="0"/>
              <a:t>, S., </a:t>
            </a:r>
            <a:r>
              <a:rPr lang="es-CO" sz="1200" dirty="0" err="1"/>
              <a:t>Thakur</a:t>
            </a:r>
            <a:r>
              <a:rPr lang="es-CO" sz="1200" dirty="0"/>
              <a:t>, N., &amp; </a:t>
            </a:r>
            <a:r>
              <a:rPr lang="es-CO" sz="1200" dirty="0" err="1"/>
              <a:t>Chevva</a:t>
            </a:r>
            <a:r>
              <a:rPr lang="es-CO" sz="1200" dirty="0"/>
              <a:t>, K. R. (2010). </a:t>
            </a:r>
            <a:r>
              <a:rPr lang="es-CO" sz="1200" dirty="0" err="1"/>
              <a:t>Evolution</a:t>
            </a:r>
            <a:r>
              <a:rPr lang="es-CO" sz="1200" dirty="0"/>
              <a:t> and </a:t>
            </a:r>
            <a:r>
              <a:rPr lang="es-CO" sz="1200" dirty="0" err="1"/>
              <a:t>current</a:t>
            </a:r>
            <a:r>
              <a:rPr lang="es-CO" sz="1200" dirty="0"/>
              <a:t> status of </a:t>
            </a:r>
            <a:r>
              <a:rPr lang="es-CO" sz="1200" dirty="0" err="1"/>
              <a:t>demand</a:t>
            </a:r>
            <a:r>
              <a:rPr lang="es-CO" sz="1200" dirty="0"/>
              <a:t> response (DR) in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markets</a:t>
            </a:r>
            <a:r>
              <a:rPr lang="es-CO" sz="1200" dirty="0"/>
              <a:t>: </a:t>
            </a:r>
            <a:r>
              <a:rPr lang="es-CO" sz="1200" dirty="0" err="1"/>
              <a:t>Insights</a:t>
            </a:r>
            <a:r>
              <a:rPr lang="es-CO" sz="1200" dirty="0"/>
              <a:t> </a:t>
            </a:r>
            <a:r>
              <a:rPr lang="es-CO" sz="1200" dirty="0" err="1"/>
              <a:t>from</a:t>
            </a:r>
            <a:r>
              <a:rPr lang="es-CO" sz="1200" dirty="0"/>
              <a:t> PJM and NYISO. </a:t>
            </a:r>
            <a:r>
              <a:rPr lang="es-CO" sz="1200" dirty="0" err="1"/>
              <a:t>Energy</a:t>
            </a:r>
            <a:r>
              <a:rPr lang="es-CO" sz="1200" dirty="0"/>
              <a:t>, 35(4), 1553-1560.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Bibliografía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391" y="1464079"/>
            <a:ext cx="66817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Gracias!!</a:t>
            </a:r>
          </a:p>
          <a:p>
            <a:pPr algn="ctr"/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oparamo@eafit.edu.co</a:t>
            </a:r>
            <a:endParaRPr lang="es-E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46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1"/>
            <a:ext cx="8229600" cy="266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endParaRPr lang="en-US" sz="24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5">
                    <a:lumMod val="75000"/>
                  </a:schemeClr>
                </a:solidFill>
              </a:rPr>
              <a:t>Introducción</a:t>
            </a:r>
            <a:endParaRPr lang="es-CO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5611" y="1202375"/>
            <a:ext cx="757277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Motivación y contexto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S" sz="2400" dirty="0" smtClean="0"/>
              <a:t>iii) Tarifa plana para UR y en la practica para los UNR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s-ES" sz="2400" dirty="0" smtClean="0">
                <a:sym typeface="Wingdings" panose="05000000000000000000" pitchFamily="2" charset="2"/>
              </a:rPr>
              <a:t>Falta de incentivos para motivar la </a:t>
            </a:r>
            <a:r>
              <a:rPr lang="es-E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Respuesta de la Demanda</a:t>
            </a:r>
            <a:r>
              <a:rPr lang="es-ES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s-CO" sz="2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Siano</a:t>
            </a:r>
            <a:r>
              <a:rPr lang="es-CO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-CO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(2014)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dirty="0">
                <a:cs typeface="Times New Roman" panose="02020603050405020304" pitchFamily="18" charset="0"/>
              </a:rPr>
              <a:t>Disminución pago de facturas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dirty="0">
                <a:cs typeface="Times New Roman" panose="02020603050405020304" pitchFamily="18" charset="0"/>
              </a:rPr>
              <a:t>Reducción de picos de demanda y precios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dirty="0" smtClean="0">
                <a:cs typeface="Times New Roman" panose="02020603050405020304" pitchFamily="18" charset="0"/>
              </a:rPr>
              <a:t>Riesgos </a:t>
            </a:r>
            <a:r>
              <a:rPr lang="es-CO" dirty="0">
                <a:cs typeface="Times New Roman" panose="02020603050405020304" pitchFamily="18" charset="0"/>
              </a:rPr>
              <a:t>operativos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dirty="0">
                <a:cs typeface="Times New Roman" panose="02020603050405020304" pitchFamily="18" charset="0"/>
              </a:rPr>
              <a:t>Reduce las necesidades de ampliación de capacidad de generación y transmisión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dirty="0">
                <a:cs typeface="Times New Roman" panose="02020603050405020304" pitchFamily="18" charset="0"/>
              </a:rPr>
              <a:t>Impacto ambiental (</a:t>
            </a:r>
            <a:r>
              <a:rPr lang="es-CO" dirty="0" err="1">
                <a:cs typeface="Times New Roman" panose="02020603050405020304" pitchFamily="18" charset="0"/>
              </a:rPr>
              <a:t>Choi</a:t>
            </a:r>
            <a:r>
              <a:rPr lang="es-CO" dirty="0">
                <a:cs typeface="Times New Roman" panose="02020603050405020304" pitchFamily="18" charset="0"/>
              </a:rPr>
              <a:t> y Thomas, 2012</a:t>
            </a:r>
            <a:r>
              <a:rPr lang="es-CO" dirty="0" smtClean="0">
                <a:cs typeface="Times New Roman" panose="02020603050405020304" pitchFamily="18" charset="0"/>
              </a:rPr>
              <a:t>)</a:t>
            </a:r>
            <a:endParaRPr lang="es-ES" sz="24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s-ES" sz="2400" dirty="0" smtClean="0">
                <a:sym typeface="Wingdings" panose="05000000000000000000" pitchFamily="2" charset="2"/>
              </a:rPr>
              <a:t>La implementación de Redes Inteligentes hace viable la RD</a:t>
            </a:r>
            <a:endParaRPr lang="es-ES" sz="2400" dirty="0" smtClean="0"/>
          </a:p>
          <a:p>
            <a:pPr marL="400050" indent="-400050">
              <a:buAutoNum type="romanLcParenR"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2507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2274" y="1354510"/>
            <a:ext cx="82038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5">
                    <a:lumMod val="75000"/>
                  </a:schemeClr>
                </a:solidFill>
              </a:rPr>
              <a:t>Objetivo</a:t>
            </a:r>
            <a:endParaRPr lang="es-CO" sz="2400" dirty="0"/>
          </a:p>
          <a:p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Realizar </a:t>
            </a:r>
            <a:r>
              <a:rPr lang="es-CO" sz="2000" dirty="0" smtClean="0"/>
              <a:t>simulaciones a partir de un modelo propuesto con datos para el </a:t>
            </a:r>
            <a:r>
              <a:rPr lang="es-CO" sz="2000" dirty="0"/>
              <a:t>mercado eléctrico </a:t>
            </a:r>
            <a:r>
              <a:rPr lang="es-CO" sz="2000" dirty="0" smtClean="0"/>
              <a:t>colombiano para explicar los efectos esperados de implementar tarifas horarias, en términos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dirty="0" smtClean="0"/>
              <a:t>Reducción de costos de energía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dirty="0" smtClean="0"/>
              <a:t>Demanda horaria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dirty="0" smtClean="0"/>
              <a:t>Precios de bolsa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17808" y="339490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accent5">
                    <a:lumMod val="75000"/>
                  </a:schemeClr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4544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1"/>
            <a:ext cx="8229600" cy="266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endParaRPr lang="en-US" sz="24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5">
                    <a:lumMod val="75000"/>
                  </a:schemeClr>
                </a:solidFill>
              </a:rPr>
              <a:t>Introducción</a:t>
            </a:r>
            <a:endParaRPr lang="es-CO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8337" y="1207742"/>
            <a:ext cx="75727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Avance Metodológicos</a:t>
            </a:r>
            <a:endParaRPr lang="es-E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E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Avance Práctico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(implicaciones de política)</a:t>
            </a:r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00B050"/>
                </a:solidFill>
              </a:rPr>
              <a:t>tarifación horaria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00B050"/>
                </a:solidFill>
              </a:rPr>
              <a:t>sistemas </a:t>
            </a:r>
            <a:r>
              <a:rPr lang="es-CO" sz="2400" dirty="0">
                <a:solidFill>
                  <a:srgbClr val="00B050"/>
                </a:solidFill>
              </a:rPr>
              <a:t>de información </a:t>
            </a:r>
            <a:r>
              <a:rPr lang="es-CO" sz="2400" dirty="0"/>
              <a:t>en tiempo real </a:t>
            </a:r>
            <a:endParaRPr lang="es-CO" sz="2400" dirty="0" smtClean="0"/>
          </a:p>
          <a:p>
            <a:r>
              <a:rPr lang="es-CO" sz="2400" dirty="0" smtClean="0"/>
              <a:t>(Ayuda al cumplimiento de la </a:t>
            </a:r>
            <a:r>
              <a:rPr lang="es-CO" sz="2400" dirty="0"/>
              <a:t>ley 143 de </a:t>
            </a:r>
            <a:r>
              <a:rPr lang="es-CO" sz="2400" dirty="0" smtClean="0"/>
              <a:t>1994 en Colombia).</a:t>
            </a:r>
            <a:endParaRPr lang="es-ES" sz="2400" dirty="0" smtClean="0"/>
          </a:p>
          <a:p>
            <a:endParaRPr lang="es-E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18258"/>
            <a:ext cx="8229600" cy="3201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s-CO" sz="2000" b="1" dirty="0" smtClean="0">
                <a:cs typeface="Times New Roman" panose="02020603050405020304" pitchFamily="18" charset="0"/>
              </a:rPr>
              <a:t>Alternativas de cobro para motivar la RD</a:t>
            </a:r>
          </a:p>
          <a:p>
            <a:pPr>
              <a:spcBef>
                <a:spcPct val="50000"/>
              </a:spcBef>
            </a:pPr>
            <a:r>
              <a:rPr lang="es-CO" sz="2000" dirty="0" smtClean="0">
                <a:cs typeface="Times New Roman" panose="02020603050405020304" pitchFamily="18" charset="0"/>
              </a:rPr>
              <a:t>TDU: </a:t>
            </a:r>
            <a:r>
              <a:rPr lang="es-CO" sz="2000" dirty="0" err="1" smtClean="0">
                <a:cs typeface="Times New Roman" panose="02020603050405020304" pitchFamily="18" charset="0"/>
              </a:rPr>
              <a:t>Torriti</a:t>
            </a:r>
            <a:r>
              <a:rPr lang="es-CO" sz="2000" dirty="0" smtClean="0">
                <a:cs typeface="Times New Roman" panose="02020603050405020304" pitchFamily="18" charset="0"/>
              </a:rPr>
              <a:t> (2012) Facilidad de implementación.</a:t>
            </a:r>
          </a:p>
          <a:p>
            <a:pPr>
              <a:spcBef>
                <a:spcPct val="50000"/>
              </a:spcBef>
            </a:pPr>
            <a:r>
              <a:rPr lang="es-CO" sz="2000" dirty="0" smtClean="0"/>
              <a:t>PTR: </a:t>
            </a:r>
            <a:r>
              <a:rPr lang="es-CO" sz="2000" dirty="0" smtClean="0">
                <a:solidFill>
                  <a:srgbClr val="FF0000"/>
                </a:solidFill>
              </a:rPr>
              <a:t>Valenzuela</a:t>
            </a:r>
            <a:r>
              <a:rPr lang="es-CO" sz="2000" dirty="0">
                <a:solidFill>
                  <a:srgbClr val="FF0000"/>
                </a:solidFill>
              </a:rPr>
              <a:t>, et al (2012), </a:t>
            </a:r>
            <a:r>
              <a:rPr lang="es-CO" sz="2000" dirty="0" err="1"/>
              <a:t>Gelazanskas</a:t>
            </a:r>
            <a:r>
              <a:rPr lang="es-CO" sz="2000" dirty="0"/>
              <a:t> y </a:t>
            </a:r>
            <a:r>
              <a:rPr lang="es-CO" sz="2000" dirty="0" err="1"/>
              <a:t>Gamage</a:t>
            </a:r>
            <a:r>
              <a:rPr lang="es-CO" sz="2000" dirty="0"/>
              <a:t> (2014) y </a:t>
            </a:r>
            <a:r>
              <a:rPr lang="es-CO" sz="2000" dirty="0" err="1">
                <a:solidFill>
                  <a:srgbClr val="FF0000"/>
                </a:solidFill>
              </a:rPr>
              <a:t>Doostizadeh</a:t>
            </a:r>
            <a:r>
              <a:rPr lang="es-CO" sz="2000" dirty="0">
                <a:solidFill>
                  <a:srgbClr val="FF0000"/>
                </a:solidFill>
              </a:rPr>
              <a:t> y </a:t>
            </a:r>
            <a:r>
              <a:rPr lang="es-CO" sz="2000" dirty="0" err="1">
                <a:solidFill>
                  <a:srgbClr val="FF0000"/>
                </a:solidFill>
              </a:rPr>
              <a:t>Ghasemi</a:t>
            </a:r>
            <a:r>
              <a:rPr lang="es-CO" sz="2000" dirty="0">
                <a:solidFill>
                  <a:srgbClr val="FF0000"/>
                </a:solidFill>
              </a:rPr>
              <a:t> (</a:t>
            </a:r>
            <a:r>
              <a:rPr lang="es-CO" sz="2000" dirty="0" smtClean="0">
                <a:solidFill>
                  <a:srgbClr val="FF0000"/>
                </a:solidFill>
              </a:rPr>
              <a:t>2012).</a:t>
            </a:r>
          </a:p>
          <a:p>
            <a:pPr marL="0" indent="0">
              <a:spcBef>
                <a:spcPct val="50000"/>
              </a:spcBef>
              <a:buNone/>
            </a:pPr>
            <a:endParaRPr lang="es-CO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s-CO" sz="2000" b="1" dirty="0" smtClean="0"/>
              <a:t>Trabajos aplicados a Colombia: </a:t>
            </a:r>
          </a:p>
          <a:p>
            <a:pPr>
              <a:spcBef>
                <a:spcPct val="50000"/>
              </a:spcBef>
            </a:pPr>
            <a:r>
              <a:rPr lang="es-CO" sz="2000" dirty="0" err="1" smtClean="0"/>
              <a:t>Baratto</a:t>
            </a:r>
            <a:r>
              <a:rPr lang="es-CO" sz="2000" dirty="0" smtClean="0"/>
              <a:t>-Callejas </a:t>
            </a:r>
            <a:r>
              <a:rPr lang="es-CO" sz="2000" dirty="0"/>
              <a:t>(2013) y Cardona (2013)</a:t>
            </a:r>
            <a:endParaRPr lang="es-CO" sz="20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s-CO" sz="18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Revisión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Literatura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Descripción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del Mercado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Mayorista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Cálculo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de los PB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67" y="1581937"/>
            <a:ext cx="4787865" cy="32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494819" y="4885973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Fig. 1.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Formación de los precios en bolsa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45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86438"/>
            <a:ext cx="8229600" cy="3741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s-CO" sz="24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Supuestos:</a:t>
            </a:r>
          </a:p>
          <a:p>
            <a:pPr>
              <a:spcBef>
                <a:spcPct val="50000"/>
              </a:spcBef>
            </a:pPr>
            <a:r>
              <a:rPr lang="es-CO" sz="2400" dirty="0" smtClean="0">
                <a:cs typeface="Times New Roman" panose="02020603050405020304" pitchFamily="18" charset="0"/>
              </a:rPr>
              <a:t>Los consumidores disponen de la </a:t>
            </a:r>
            <a:r>
              <a:rPr lang="es-CO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tecnología</a:t>
            </a:r>
            <a:r>
              <a:rPr lang="es-CO" sz="2400" dirty="0" smtClean="0">
                <a:cs typeface="Times New Roman" panose="02020603050405020304" pitchFamily="18" charset="0"/>
              </a:rPr>
              <a:t> suficiente para observar consumo y precio ($/</a:t>
            </a:r>
            <a:r>
              <a:rPr lang="es-CO" sz="2400" dirty="0" err="1" smtClean="0">
                <a:cs typeface="Times New Roman" panose="02020603050405020304" pitchFamily="18" charset="0"/>
              </a:rPr>
              <a:t>kWh</a:t>
            </a:r>
            <a:r>
              <a:rPr lang="es-CO" sz="2400" dirty="0" smtClean="0">
                <a:cs typeface="Times New Roman" panose="02020603050405020304" pitchFamily="18" charset="0"/>
              </a:rPr>
              <a:t>) para cada hora del día.</a:t>
            </a:r>
          </a:p>
          <a:p>
            <a:pPr>
              <a:spcBef>
                <a:spcPct val="50000"/>
              </a:spcBef>
            </a:pPr>
            <a:r>
              <a:rPr lang="es-CO" sz="2400" dirty="0" smtClean="0">
                <a:cs typeface="Times New Roman" panose="02020603050405020304" pitchFamily="18" charset="0"/>
              </a:rPr>
              <a:t>El precio de bolsa es el percibido por los consumidores (se hace abstracción de los </a:t>
            </a:r>
            <a:r>
              <a:rPr lang="es-CO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otros componentes de la tarifa</a:t>
            </a:r>
            <a:r>
              <a:rPr lang="es-CO" sz="2400" dirty="0" smtClean="0">
                <a:cs typeface="Times New Roman" panose="02020603050405020304" pitchFamily="18" charset="0"/>
              </a:rPr>
              <a:t>). Además, se consideran precio aceptantes.</a:t>
            </a:r>
          </a:p>
          <a:p>
            <a:pPr>
              <a:spcBef>
                <a:spcPct val="50000"/>
              </a:spcBef>
            </a:pPr>
            <a:r>
              <a:rPr lang="es-CO" sz="2400" dirty="0" smtClean="0">
                <a:cs typeface="Times New Roman" panose="02020603050405020304" pitchFamily="18" charset="0"/>
              </a:rPr>
              <a:t>Se propone enfrentar a los consumidores a un esquema </a:t>
            </a:r>
            <a:r>
              <a:rPr lang="es-CO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DA-PTR</a:t>
            </a:r>
            <a:r>
              <a:rPr lang="es-CO" sz="2400" dirty="0" smtClean="0">
                <a:cs typeface="Times New Roman" panose="02020603050405020304" pitchFamily="18" charset="0"/>
              </a:rPr>
              <a:t>. Los precios que se comunicarán serán calculados con la </a:t>
            </a:r>
            <a:r>
              <a:rPr lang="es-CO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demanda base</a:t>
            </a:r>
            <a:r>
              <a:rPr lang="es-CO" sz="24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endParaRPr lang="es-CO" sz="18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s-CO" sz="1800" dirty="0"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Modelo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7975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57200" y="1348415"/>
                <a:ext cx="8229600" cy="429325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Primera etapa (cálculo de precios a comunicar):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>
                    <a:cs typeface="Times New Roman" panose="02020603050405020304" pitchFamily="18" charset="0"/>
                  </a:rPr>
                  <a:t>n</a:t>
                </a:r>
                <a:r>
                  <a:rPr lang="es-CO" sz="1800" dirty="0" smtClean="0">
                    <a:cs typeface="Times New Roman" panose="02020603050405020304" pitchFamily="18" charset="0"/>
                  </a:rPr>
                  <a:t> recursos de generación participan en la subasta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𝑜𝑓𝑒𝑟𝑡</m:t>
                    </m:r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 = (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s-CO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O" sz="1800" dirty="0"/>
                  <a:t>, para i </a:t>
                </a: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∈ {1,2, … 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s-CO" sz="1800" dirty="0"/>
                  <a:t> y h </a:t>
                </a: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1,2, … 24</m:t>
                        </m:r>
                      </m:e>
                    </m:d>
                  </m:oMath>
                </a14:m>
                <a:r>
                  <a:rPr lang="es-CO" sz="1800" dirty="0" smtClean="0">
                    <a:cs typeface="Times New Roman" panose="02020603050405020304" pitchFamily="18" charset="0"/>
                  </a:rPr>
                  <a:t> 		(2)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s-CO" sz="1800" dirty="0" smtClean="0"/>
                  <a:t>Donde,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s-CO" sz="1800" i="1">
                        <a:latin typeface="Cambria Math" panose="02040503050406030204" pitchFamily="18" charset="0"/>
                      </a:rPr>
                      <m:t>&lt;…&lt;</m:t>
                    </m:r>
                    <m:sSup>
                      <m:s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CO" sz="1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s-CO" sz="1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s-CO" sz="1800" i="1">
                        <a:latin typeface="Cambria Math" panose="02040503050406030204" pitchFamily="18" charset="0"/>
                      </a:rPr>
                      <m:t>&lt;…&lt;</m:t>
                    </m:r>
                    <m:sSup>
                      <m:s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O" sz="1800" dirty="0" smtClean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s-CO" sz="18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800" dirty="0" smtClean="0"/>
                  <a:t>Sea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𝑛𝑟</m:t>
                        </m:r>
                      </m:sup>
                    </m:sSubSup>
                  </m:oMath>
                </a14:m>
                <a:r>
                  <a:rPr lang="es-CO" sz="1800" dirty="0" smtClean="0"/>
                  <a:t>la demanda base, entonces: </a:t>
                </a:r>
              </a:p>
              <a:p>
                <a:pPr>
                  <a:spcBef>
                    <a:spcPct val="50000"/>
                  </a:spcBef>
                </a:pPr>
                <a:r>
                  <a:rPr lang="es-CO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s-CO" sz="1800" dirty="0" smtClean="0">
                    <a:cs typeface="Times New Roman" panose="02020603050405020304" pitchFamily="18" charset="0"/>
                  </a:rPr>
                  <a:t>							(3)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CO" sz="1800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CO" sz="1800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s-CO" sz="1800" dirty="0"/>
                  <a:t>, donde </a:t>
                </a:r>
                <a14:m>
                  <m:oMath xmlns:m="http://schemas.openxmlformats.org/officeDocument/2006/math">
                    <m:r>
                      <a:rPr lang="es-CO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∈ {1,2, … 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O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s-CO" sz="1800" dirty="0" smtClean="0">
                    <a:effectLst/>
                  </a:rPr>
                  <a:t>	(4)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s-CO" sz="18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s-CO" sz="1800" dirty="0" smtClean="0"/>
                  <a:t>La planta de generación m, se llama planta marginal.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C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s-C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CO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s-CO" sz="1800" dirty="0" smtClean="0">
                    <a:effectLst/>
                  </a:rPr>
                  <a:t>							(5)</a:t>
                </a:r>
                <a:endParaRPr lang="es-CO" sz="1800" dirty="0">
                  <a:effectLst/>
                </a:endParaRPr>
              </a:p>
              <a:p>
                <a:pPr>
                  <a:spcBef>
                    <a:spcPct val="50000"/>
                  </a:spcBef>
                </a:pPr>
                <a:endParaRPr lang="es-CO" sz="1800" dirty="0" smtClean="0"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es-CO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8415"/>
                <a:ext cx="8229600" cy="4293259"/>
              </a:xfrm>
              <a:prstGeom prst="rect">
                <a:avLst/>
              </a:prstGeom>
              <a:blipFill rotWithShape="0">
                <a:blip r:embed="rId2"/>
                <a:stretch>
                  <a:fillRect l="-593" t="-127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708338" y="287975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Modelo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5244</TotalTime>
  <Words>1416</Words>
  <Application>Microsoft Office PowerPoint</Application>
  <PresentationFormat>Presentación en pantalla (4:3)</PresentationFormat>
  <Paragraphs>222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Patricia Giraldo Ramirez</dc:creator>
  <cp:lastModifiedBy>Carlos Alberto Ávila Calderón</cp:lastModifiedBy>
  <cp:revision>181</cp:revision>
  <dcterms:created xsi:type="dcterms:W3CDTF">2015-01-20T20:40:07Z</dcterms:created>
  <dcterms:modified xsi:type="dcterms:W3CDTF">2015-12-08T21:59:33Z</dcterms:modified>
</cp:coreProperties>
</file>